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394" r:id="rId3"/>
    <p:sldId id="396" r:id="rId4"/>
    <p:sldId id="397" r:id="rId5"/>
    <p:sldId id="398" r:id="rId6"/>
    <p:sldId id="399" r:id="rId7"/>
    <p:sldId id="400" r:id="rId8"/>
    <p:sldId id="405" r:id="rId9"/>
    <p:sldId id="407" r:id="rId10"/>
    <p:sldId id="408" r:id="rId11"/>
    <p:sldId id="401" r:id="rId12"/>
    <p:sldId id="403" r:id="rId13"/>
    <p:sldId id="402" r:id="rId14"/>
    <p:sldId id="404" r:id="rId15"/>
    <p:sldId id="409" r:id="rId16"/>
    <p:sldId id="410" r:id="rId17"/>
    <p:sldId id="387" r:id="rId18"/>
    <p:sldId id="375" r:id="rId19"/>
  </p:sldIdLst>
  <p:sldSz cx="12192000" cy="6858000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AC23E05-989E-408E-8260-4827E021DB08}">
          <p14:sldIdLst>
            <p14:sldId id="391"/>
            <p14:sldId id="394"/>
            <p14:sldId id="396"/>
            <p14:sldId id="397"/>
            <p14:sldId id="398"/>
            <p14:sldId id="399"/>
            <p14:sldId id="400"/>
            <p14:sldId id="405"/>
            <p14:sldId id="407"/>
            <p14:sldId id="408"/>
            <p14:sldId id="401"/>
            <p14:sldId id="403"/>
            <p14:sldId id="402"/>
            <p14:sldId id="404"/>
            <p14:sldId id="409"/>
            <p14:sldId id="410"/>
            <p14:sldId id="387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ne Spilles" initials="SS" lastIdx="10" clrIdx="0"/>
  <p:cmAuthor id="2" name="Ulrich Eimer" initials="UE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2E4"/>
    <a:srgbClr val="2F3A45"/>
    <a:srgbClr val="A7CC36"/>
    <a:srgbClr val="2DAAE1"/>
    <a:srgbClr val="8ABCE2"/>
    <a:srgbClr val="8BA8E1"/>
    <a:srgbClr val="3C4B56"/>
    <a:srgbClr val="A7B5C5"/>
    <a:srgbClr val="D5DCE3"/>
    <a:srgbClr val="3B4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3758" autoAdjust="0"/>
  </p:normalViewPr>
  <p:slideViewPr>
    <p:cSldViewPr>
      <p:cViewPr varScale="1">
        <p:scale>
          <a:sx n="65" d="100"/>
          <a:sy n="65" d="100"/>
        </p:scale>
        <p:origin x="80" y="164"/>
      </p:cViewPr>
      <p:guideLst>
        <p:guide orient="horz" pos="981"/>
        <p:guide pos="211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448"/>
    </p:cViewPr>
  </p:sorterViewPr>
  <p:notesViewPr>
    <p:cSldViewPr>
      <p:cViewPr varScale="1">
        <p:scale>
          <a:sx n="42" d="100"/>
          <a:sy n="42" d="100"/>
        </p:scale>
        <p:origin x="190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05VM04\ENERGIE\energieinstitut\Projekte\CO2EXIDE%20TV0081\paper%20CO2%20valorisation\diagram%20collectio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05VM04\ENERGIE\energieinstitut\Projekte\CO2EXIDE%20-%20TV0081\WP8%20Dissemination%20and%20Transfer\paper%20CO2%20valorisation\diagram%20collection_080620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05VM04\ENERGIE\energieinstitut\Projekte\CO2EXIDE%20-%20TV0081\WP8%20Dissemination%20and%20Transfer\paper%20CO2%20valorisation\diagram%20collection_08062020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05VM04\ENERGIE\energieinstitut\Projekte\CO2EXIDE%20TV0081\biogenic%20CO2%20sources%20Europe\Kosten_CO2-Abtrennung_v3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19416069785216"/>
          <c:y val="4.8880199075719874E-2"/>
          <c:w val="0.77873005964607089"/>
          <c:h val="0.8569220240111293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D01-4326-A482-F7B4031CA90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01-4326-A482-F7B4031CA9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01-4326-A482-F7B4031CA9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01-4326-A482-F7B4031CA9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Tabelle1!$B$2:$B$5</c:f>
              <c:numCache>
                <c:formatCode>General</c:formatCode>
                <c:ptCount val="4"/>
                <c:pt idx="0">
                  <c:v>2000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150</c:v>
                </c:pt>
                <c:pt idx="1">
                  <c:v>230</c:v>
                </c:pt>
                <c:pt idx="2">
                  <c:v>250</c:v>
                </c:pt>
                <c:pt idx="3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01-4326-A482-F7B4031CA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273480"/>
        <c:axId val="437273808"/>
      </c:barChart>
      <c:catAx>
        <c:axId val="43727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7273808"/>
        <c:crosses val="autoZero"/>
        <c:auto val="1"/>
        <c:lblAlgn val="ctr"/>
        <c:lblOffset val="100"/>
        <c:noMultiLvlLbl val="0"/>
      </c:catAx>
      <c:valAx>
        <c:axId val="437273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worldwide CO2 use in Mt/year</a:t>
                </a:r>
              </a:p>
            </c:rich>
          </c:tx>
          <c:layout>
            <c:manualLayout>
              <c:xMode val="edge"/>
              <c:yMode val="edge"/>
              <c:x val="1.1757952820057031E-2"/>
              <c:y val="0.16765834679717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7273480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9C-4E5C-9B1F-6008D1109C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9C-4E5C-9B1F-6008D1109C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9C-4E5C-9B1F-6008D1109C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9C-4E5C-9B1F-6008D1109C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9C-4E5C-9B1F-6008D1109C8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9C-4E5C-9B1F-6008D1109C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Tabelle1!$B$7:$B$12</c:f>
              <c:strCache>
                <c:ptCount val="6"/>
                <c:pt idx="0">
                  <c:v>urea</c:v>
                </c:pt>
                <c:pt idx="1">
                  <c:v>EOR</c:v>
                </c:pt>
                <c:pt idx="2">
                  <c:v>beverages</c:v>
                </c:pt>
                <c:pt idx="3">
                  <c:v>food</c:v>
                </c:pt>
                <c:pt idx="4">
                  <c:v>fab metal</c:v>
                </c:pt>
                <c:pt idx="5">
                  <c:v>other</c:v>
                </c:pt>
              </c:strCache>
            </c:strRef>
          </c:cat>
          <c:val>
            <c:numRef>
              <c:f>Tabelle1!$C$7:$C$12</c:f>
              <c:numCache>
                <c:formatCode>General</c:formatCode>
                <c:ptCount val="6"/>
                <c:pt idx="0">
                  <c:v>57</c:v>
                </c:pt>
                <c:pt idx="1">
                  <c:v>34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9C-4E5C-9B1F-6008D1109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 sz="1000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0247506043992"/>
          <c:y val="4.931629679444071E-2"/>
          <c:w val="0.85150941931075186"/>
          <c:h val="0.737153669510208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7CC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Tabelle1!$B$50:$B$79</c:f>
              <c:strCache>
                <c:ptCount val="30"/>
                <c:pt idx="0">
                  <c:v>Germany</c:v>
                </c:pt>
                <c:pt idx="1">
                  <c:v>Italy</c:v>
                </c:pt>
                <c:pt idx="2">
                  <c:v>France</c:v>
                </c:pt>
                <c:pt idx="3">
                  <c:v>Switzerland</c:v>
                </c:pt>
                <c:pt idx="4">
                  <c:v>UK </c:v>
                </c:pt>
                <c:pt idx="5">
                  <c:v>Czech Rep.</c:v>
                </c:pt>
                <c:pt idx="6">
                  <c:v>Austria</c:v>
                </c:pt>
                <c:pt idx="7">
                  <c:v>Poland</c:v>
                </c:pt>
                <c:pt idx="8">
                  <c:v>Netherlands</c:v>
                </c:pt>
                <c:pt idx="9">
                  <c:v>Spain</c:v>
                </c:pt>
                <c:pt idx="10">
                  <c:v>Sweden</c:v>
                </c:pt>
                <c:pt idx="11">
                  <c:v>Belgium</c:v>
                </c:pt>
                <c:pt idx="12">
                  <c:v>Slovakia</c:v>
                </c:pt>
                <c:pt idx="13">
                  <c:v>Denmark</c:v>
                </c:pt>
                <c:pt idx="14">
                  <c:v>Norway</c:v>
                </c:pt>
                <c:pt idx="15">
                  <c:v>Finland</c:v>
                </c:pt>
                <c:pt idx="16">
                  <c:v>Hungary</c:v>
                </c:pt>
                <c:pt idx="17">
                  <c:v>Portugal</c:v>
                </c:pt>
                <c:pt idx="18">
                  <c:v>Latvia</c:v>
                </c:pt>
                <c:pt idx="19">
                  <c:v>Greece</c:v>
                </c:pt>
                <c:pt idx="20">
                  <c:v>Lithuania</c:v>
                </c:pt>
                <c:pt idx="21">
                  <c:v>Luxembourg</c:v>
                </c:pt>
                <c:pt idx="22">
                  <c:v>Ireland</c:v>
                </c:pt>
                <c:pt idx="23">
                  <c:v>Slovenia</c:v>
                </c:pt>
                <c:pt idx="24">
                  <c:v>Croatia</c:v>
                </c:pt>
                <c:pt idx="25">
                  <c:v>Estonia</c:v>
                </c:pt>
                <c:pt idx="26">
                  <c:v>Cyprus</c:v>
                </c:pt>
                <c:pt idx="27">
                  <c:v>Bulgaria</c:v>
                </c:pt>
                <c:pt idx="28">
                  <c:v>Romania</c:v>
                </c:pt>
                <c:pt idx="29">
                  <c:v>Serbia</c:v>
                </c:pt>
              </c:strCache>
            </c:strRef>
          </c:cat>
          <c:val>
            <c:numRef>
              <c:f>Tabelle1!$C$50:$C$79</c:f>
              <c:numCache>
                <c:formatCode>General</c:formatCode>
                <c:ptCount val="30"/>
                <c:pt idx="0">
                  <c:v>10971</c:v>
                </c:pt>
                <c:pt idx="1">
                  <c:v>1655</c:v>
                </c:pt>
                <c:pt idx="2">
                  <c:v>742</c:v>
                </c:pt>
                <c:pt idx="3">
                  <c:v>632</c:v>
                </c:pt>
                <c:pt idx="4">
                  <c:v>613</c:v>
                </c:pt>
                <c:pt idx="5">
                  <c:v>574</c:v>
                </c:pt>
                <c:pt idx="6">
                  <c:v>423</c:v>
                </c:pt>
                <c:pt idx="7">
                  <c:v>308</c:v>
                </c:pt>
                <c:pt idx="8">
                  <c:v>268</c:v>
                </c:pt>
                <c:pt idx="9">
                  <c:v>204</c:v>
                </c:pt>
                <c:pt idx="10">
                  <c:v>198</c:v>
                </c:pt>
                <c:pt idx="11">
                  <c:v>186</c:v>
                </c:pt>
                <c:pt idx="12">
                  <c:v>179</c:v>
                </c:pt>
                <c:pt idx="13">
                  <c:v>144</c:v>
                </c:pt>
                <c:pt idx="14">
                  <c:v>138</c:v>
                </c:pt>
                <c:pt idx="15">
                  <c:v>96</c:v>
                </c:pt>
                <c:pt idx="16">
                  <c:v>81</c:v>
                </c:pt>
                <c:pt idx="17">
                  <c:v>64</c:v>
                </c:pt>
                <c:pt idx="18">
                  <c:v>56</c:v>
                </c:pt>
                <c:pt idx="19">
                  <c:v>37</c:v>
                </c:pt>
                <c:pt idx="20">
                  <c:v>36</c:v>
                </c:pt>
                <c:pt idx="21">
                  <c:v>30</c:v>
                </c:pt>
                <c:pt idx="22">
                  <c:v>29</c:v>
                </c:pt>
                <c:pt idx="23">
                  <c:v>26</c:v>
                </c:pt>
                <c:pt idx="24">
                  <c:v>26</c:v>
                </c:pt>
                <c:pt idx="25">
                  <c:v>18</c:v>
                </c:pt>
                <c:pt idx="26">
                  <c:v>13</c:v>
                </c:pt>
                <c:pt idx="27">
                  <c:v>11</c:v>
                </c:pt>
                <c:pt idx="28">
                  <c:v>11</c:v>
                </c:pt>
                <c:pt idx="2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B-434F-825D-0E3DFC17F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747016"/>
        <c:axId val="546708752"/>
      </c:barChart>
      <c:catAx>
        <c:axId val="49974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shade val="50000"/>
              </a:schemeClr>
            </a:solidFill>
            <a:round/>
          </a:ln>
          <a:effectLst/>
        </c:spPr>
        <c:txPr>
          <a:bodyPr rot="-34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6708752"/>
        <c:crosses val="autoZero"/>
        <c:auto val="1"/>
        <c:lblAlgn val="ctr"/>
        <c:lblOffset val="100"/>
        <c:noMultiLvlLbl val="0"/>
      </c:catAx>
      <c:valAx>
        <c:axId val="546708752"/>
        <c:scaling>
          <c:orientation val="minMax"/>
          <c:max val="2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de-AT"/>
                  <a:t>number of biogas plants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in"/>
        <c:tickLblPos val="nextTo"/>
        <c:spPr>
          <a:noFill/>
          <a:ln w="3175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99747016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+mn-lt"/>
          <a:cs typeface="Arial" panose="020B06040202020202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7CC3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44444444444446E-2"/>
                  <c:y val="6.4810774773080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EA-495C-8B55-473DA752A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Tabelle1!$K$50:$K$64</c:f>
              <c:strCache>
                <c:ptCount val="15"/>
                <c:pt idx="0">
                  <c:v>Germany</c:v>
                </c:pt>
                <c:pt idx="1">
                  <c:v>UK </c:v>
                </c:pt>
                <c:pt idx="2">
                  <c:v>Sweden</c:v>
                </c:pt>
                <c:pt idx="3">
                  <c:v>Switzerland</c:v>
                </c:pt>
                <c:pt idx="4">
                  <c:v>France</c:v>
                </c:pt>
                <c:pt idx="5">
                  <c:v>Netherlands</c:v>
                </c:pt>
                <c:pt idx="6">
                  <c:v>Denmark</c:v>
                </c:pt>
                <c:pt idx="7">
                  <c:v>Austria</c:v>
                </c:pt>
                <c:pt idx="8">
                  <c:v>Finland</c:v>
                </c:pt>
                <c:pt idx="9">
                  <c:v>Italy</c:v>
                </c:pt>
                <c:pt idx="10">
                  <c:v>Norway</c:v>
                </c:pt>
                <c:pt idx="11">
                  <c:v>Lithuania</c:v>
                </c:pt>
                <c:pt idx="12">
                  <c:v>Hungary</c:v>
                </c:pt>
                <c:pt idx="13">
                  <c:v>Iceland</c:v>
                </c:pt>
                <c:pt idx="14">
                  <c:v>Estonia</c:v>
                </c:pt>
              </c:strCache>
            </c:strRef>
          </c:cat>
          <c:val>
            <c:numRef>
              <c:f>Tabelle1!$L$50:$L$64</c:f>
              <c:numCache>
                <c:formatCode>General</c:formatCode>
                <c:ptCount val="15"/>
                <c:pt idx="0">
                  <c:v>194</c:v>
                </c:pt>
                <c:pt idx="1">
                  <c:v>85</c:v>
                </c:pt>
                <c:pt idx="2">
                  <c:v>63</c:v>
                </c:pt>
                <c:pt idx="3">
                  <c:v>31</c:v>
                </c:pt>
                <c:pt idx="4">
                  <c:v>30</c:v>
                </c:pt>
                <c:pt idx="5">
                  <c:v>26</c:v>
                </c:pt>
                <c:pt idx="6">
                  <c:v>22</c:v>
                </c:pt>
                <c:pt idx="7">
                  <c:v>15</c:v>
                </c:pt>
                <c:pt idx="8">
                  <c:v>12</c:v>
                </c:pt>
                <c:pt idx="9">
                  <c:v>7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EA-495C-8B55-473DA752A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538760"/>
        <c:axId val="286310016"/>
      </c:barChart>
      <c:catAx>
        <c:axId val="28253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shade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86310016"/>
        <c:crosses val="autoZero"/>
        <c:auto val="1"/>
        <c:lblAlgn val="ctr"/>
        <c:lblOffset val="100"/>
        <c:noMultiLvlLbl val="0"/>
      </c:catAx>
      <c:valAx>
        <c:axId val="286310016"/>
        <c:scaling>
          <c:orientation val="minMax"/>
          <c:max val="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de-AT" dirty="0" err="1"/>
                  <a:t>number</a:t>
                </a:r>
                <a:r>
                  <a:rPr lang="de-AT" dirty="0"/>
                  <a:t> </a:t>
                </a:r>
                <a:r>
                  <a:rPr lang="de-AT" dirty="0" err="1"/>
                  <a:t>of</a:t>
                </a:r>
                <a:r>
                  <a:rPr lang="de-AT" dirty="0"/>
                  <a:t> </a:t>
                </a:r>
                <a:r>
                  <a:rPr lang="de-AT" dirty="0" err="1"/>
                  <a:t>biomethane</a:t>
                </a:r>
                <a:r>
                  <a:rPr lang="de-AT" dirty="0"/>
                  <a:t> </a:t>
                </a:r>
                <a:r>
                  <a:rPr lang="de-AT" dirty="0" err="1"/>
                  <a:t>plants</a:t>
                </a:r>
                <a:endParaRPr lang="de-AT" dirty="0"/>
              </a:p>
            </c:rich>
          </c:tx>
          <c:layout>
            <c:manualLayout>
              <c:xMode val="edge"/>
              <c:yMode val="edge"/>
              <c:x val="1.848864523227866E-2"/>
              <c:y val="0.129456747168388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in"/>
        <c:tickLblPos val="nextTo"/>
        <c:spPr>
          <a:noFill/>
          <a:ln w="3175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82538760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+mn-lt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2953375824378"/>
          <c:y val="0.24973279955416666"/>
          <c:w val="0.45586839499869553"/>
          <c:h val="0.64242334837342607"/>
        </c:manualLayout>
      </c:layout>
      <c:pieChart>
        <c:varyColors val="1"/>
        <c:ser>
          <c:idx val="0"/>
          <c:order val="0"/>
          <c:tx>
            <c:strRef>
              <c:f>'I:\Projekte\CO2EXIDE - TV0081\WP2 CO2 feedstock preparation\biogenic CO2 sources Europe\[Diagramme CO2 von biogenen Stoffen_V8_Biomethan 8000h.xlsx]Übersicht CO2 EU'!$D$18</c:f>
              <c:strCache>
                <c:ptCount val="1"/>
                <c:pt idx="0">
                  <c:v>Carbon Dioxide [million tons / year] from biomethane production for the EU-28</c:v>
                </c:pt>
              </c:strCache>
            </c:strRef>
          </c:tx>
          <c:dPt>
            <c:idx val="0"/>
            <c:bubble3D val="0"/>
            <c:spPr>
              <a:solidFill>
                <a:srgbClr val="A5A518"/>
              </a:solidFill>
            </c:spPr>
            <c:extLst>
              <c:ext xmlns:c16="http://schemas.microsoft.com/office/drawing/2014/chart" uri="{C3380CC4-5D6E-409C-BE32-E72D297353CC}">
                <c16:uniqueId val="{00000001-61FD-4FB5-9A01-9BB5CDFD5C95}"/>
              </c:ext>
            </c:extLst>
          </c:dPt>
          <c:dPt>
            <c:idx val="1"/>
            <c:bubble3D val="0"/>
            <c:spPr>
              <a:solidFill>
                <a:srgbClr val="A5A518">
                  <a:alpha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61FD-4FB5-9A01-9BB5CDFD5C95}"/>
              </c:ext>
            </c:extLst>
          </c:dPt>
          <c:dLbls>
            <c:dLbl>
              <c:idx val="0"/>
              <c:layout>
                <c:manualLayout>
                  <c:x val="5.6312868671261063E-2"/>
                  <c:y val="1.862629489057325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D-4FB5-9A01-9BB5CDFD5C95}"/>
                </c:ext>
              </c:extLst>
            </c:dLbl>
            <c:dLbl>
              <c:idx val="1"/>
              <c:layout>
                <c:manualLayout>
                  <c:x val="6.6415448725240869E-2"/>
                  <c:y val="-0.23386388003261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FD-4FB5-9A01-9BB5CDFD5C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'[1]Übersicht CO2 EU'!$A$20:$A$21</c:f>
              <c:strCache>
                <c:ptCount val="2"/>
                <c:pt idx="0">
                  <c:v>Biomethane upgrading</c:v>
                </c:pt>
                <c:pt idx="1">
                  <c:v>Further potential biogas</c:v>
                </c:pt>
              </c:strCache>
            </c:strRef>
          </c:cat>
          <c:val>
            <c:numRef>
              <c:f>'[1]Übersicht CO2 EU'!$D$20:$D$21</c:f>
              <c:numCache>
                <c:formatCode>General</c:formatCode>
                <c:ptCount val="2"/>
                <c:pt idx="0">
                  <c:v>3.1417267199999994</c:v>
                </c:pt>
                <c:pt idx="1">
                  <c:v>20.006806320527577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FD-4FB5-9A01-9BB5CDFD5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3.066105511570064E-2"/>
          <c:y val="8.0220893237949412E-2"/>
          <c:w val="0.94735310638330295"/>
          <c:h val="0.10984891517466795"/>
        </c:manualLayout>
      </c:layout>
      <c:overlay val="0"/>
    </c:legend>
    <c:plotVisOnly val="1"/>
    <c:dispBlanksAs val="zero"/>
    <c:showDLblsOverMax val="0"/>
  </c:chart>
  <c:spPr>
    <a:ln w="6350">
      <a:noFill/>
    </a:ln>
  </c:spPr>
  <c:txPr>
    <a:bodyPr/>
    <a:lstStyle/>
    <a:p>
      <a:pPr>
        <a:defRPr sz="1400" b="1">
          <a:latin typeface="+mn-lt"/>
          <a:cs typeface="Arial" panose="020B0604020202020204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46148469990242E-2"/>
          <c:y val="0.2671752814083021"/>
          <c:w val="0.41595282084954632"/>
          <c:h val="0.72544018240862496"/>
        </c:manualLayout>
      </c:layout>
      <c:pieChart>
        <c:varyColors val="1"/>
        <c:ser>
          <c:idx val="0"/>
          <c:order val="0"/>
          <c:tx>
            <c:strRef>
              <c:f>'I:\Projekte\CO2EXIDE - TV0081\WP2 CO2 feedstock preparation\biogenic CO2 sources Europe\[Diagramme CO2 von biogenen Stoffen_V9_Biomethan 8000h.xlsx]Übersicht CO2 EU'!$D$34</c:f>
              <c:strCache>
                <c:ptCount val="1"/>
                <c:pt idx="0">
                  <c:v>Carbon Dioxide [million tons / year] from bioethanol fermentation for the EU-28</c:v>
                </c:pt>
              </c:strCache>
            </c:strRef>
          </c:tx>
          <c:dPt>
            <c:idx val="0"/>
            <c:bubble3D val="0"/>
            <c:spPr>
              <a:solidFill>
                <a:srgbClr val="A5A518">
                  <a:alpha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C2ED-486E-A19A-467FB4E73FA0}"/>
              </c:ext>
            </c:extLst>
          </c:dPt>
          <c:dPt>
            <c:idx val="1"/>
            <c:bubble3D val="0"/>
            <c:spPr>
              <a:solidFill>
                <a:srgbClr val="A5A518"/>
              </a:solidFill>
            </c:spPr>
            <c:extLst>
              <c:ext xmlns:c16="http://schemas.microsoft.com/office/drawing/2014/chart" uri="{C3380CC4-5D6E-409C-BE32-E72D297353CC}">
                <c16:uniqueId val="{00000003-C2ED-486E-A19A-467FB4E73FA0}"/>
              </c:ext>
            </c:extLst>
          </c:dPt>
          <c:dLbls>
            <c:dLbl>
              <c:idx val="0"/>
              <c:layout>
                <c:manualLayout>
                  <c:x val="-0.18268562364217145"/>
                  <c:y val="6.415633272191984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ED-486E-A19A-467FB4E73FA0}"/>
                </c:ext>
              </c:extLst>
            </c:dLbl>
            <c:dLbl>
              <c:idx val="1"/>
              <c:layout>
                <c:manualLayout>
                  <c:x val="0.17372949928267786"/>
                  <c:y val="-0.1132525849168398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ED-486E-A19A-467FB4E73F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'[8]Übersicht CO2 EU'!$A$36:$A$37</c:f>
              <c:strCache>
                <c:ptCount val="2"/>
                <c:pt idx="0">
                  <c:v>Commercially utilized (projection)</c:v>
                </c:pt>
                <c:pt idx="1">
                  <c:v>Further potential bioethanol (CO2 utilization unkown)</c:v>
                </c:pt>
              </c:strCache>
            </c:strRef>
          </c:cat>
          <c:val>
            <c:numRef>
              <c:f>'[8]Übersicht CO2 EU'!$D$36:$D$37</c:f>
              <c:numCache>
                <c:formatCode>General</c:formatCode>
                <c:ptCount val="2"/>
                <c:pt idx="0">
                  <c:v>2.0345085391304347</c:v>
                </c:pt>
                <c:pt idx="1">
                  <c:v>3.6783219204968938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ED-486E-A19A-467FB4E73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181840566431212"/>
          <c:y val="2.5107112848173813E-2"/>
          <c:w val="0.88181594335687885"/>
          <c:h val="0.21364836603837109"/>
        </c:manualLayout>
      </c:layout>
      <c:overlay val="0"/>
      <c:txPr>
        <a:bodyPr/>
        <a:lstStyle/>
        <a:p>
          <a:pPr>
            <a:defRPr b="1"/>
          </a:pPr>
          <a:endParaRPr lang="de-DE"/>
        </a:p>
      </c:txPr>
    </c:legend>
    <c:plotVisOnly val="1"/>
    <c:dispBlanksAs val="zero"/>
    <c:showDLblsOverMax val="0"/>
  </c:chart>
  <c:spPr>
    <a:ln w="6350">
      <a:noFill/>
    </a:ln>
  </c:spPr>
  <c:txPr>
    <a:bodyPr/>
    <a:lstStyle/>
    <a:p>
      <a:pPr>
        <a:defRPr sz="1400">
          <a:latin typeface="+mn-lt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65164095878308"/>
          <c:y val="4.236955263375506E-2"/>
          <c:w val="0.77141021663618137"/>
          <c:h val="0.452183290286823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'CO2Exide biogenes CO2'!$B$56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</c:spPr>
          <c:invertIfNegative val="0"/>
          <c:cat>
            <c:strRef>
              <c:f>'CO2Exide biogenes CO2'!$C$55:$J$55</c:f>
              <c:strCache>
                <c:ptCount val="8"/>
                <c:pt idx="0">
                  <c:v>biomass / wastewater treatment</c:v>
                </c:pt>
                <c:pt idx="1">
                  <c:v>bioethanol plant</c:v>
                </c:pt>
                <c:pt idx="2">
                  <c:v>direct air capture</c:v>
                </c:pt>
                <c:pt idx="3">
                  <c:v>chemical industry</c:v>
                </c:pt>
                <c:pt idx="4">
                  <c:v>refinery</c:v>
                </c:pt>
                <c:pt idx="5">
                  <c:v>iron&amp;steel industry</c:v>
                </c:pt>
                <c:pt idx="6">
                  <c:v>cement industry</c:v>
                </c:pt>
                <c:pt idx="7">
                  <c:v>fossil power plant</c:v>
                </c:pt>
              </c:strCache>
            </c:strRef>
          </c:cat>
          <c:val>
            <c:numRef>
              <c:f>'CO2Exide biogenes CO2'!$C$56:$J$56</c:f>
              <c:numCache>
                <c:formatCode>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80</c:v>
                </c:pt>
                <c:pt idx="3">
                  <c:v>13.299999999999999</c:v>
                </c:pt>
                <c:pt idx="4">
                  <c:v>44</c:v>
                </c:pt>
                <c:pt idx="5">
                  <c:v>16</c:v>
                </c:pt>
                <c:pt idx="6">
                  <c:v>24.7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1-4513-B3BC-BBF0D1AD8736}"/>
            </c:ext>
          </c:extLst>
        </c:ser>
        <c:ser>
          <c:idx val="1"/>
          <c:order val="1"/>
          <c:tx>
            <c:strRef>
              <c:f>'CO2Exide biogenes CO2'!$B$57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percentage"/>
            <c:noEndCap val="1"/>
            <c:val val="100"/>
          </c:errBars>
          <c:cat>
            <c:strRef>
              <c:f>'CO2Exide biogenes CO2'!$C$55:$J$55</c:f>
              <c:strCache>
                <c:ptCount val="8"/>
                <c:pt idx="0">
                  <c:v>biomass / wastewater treatment</c:v>
                </c:pt>
                <c:pt idx="1">
                  <c:v>bioethanol plant</c:v>
                </c:pt>
                <c:pt idx="2">
                  <c:v>direct air capture</c:v>
                </c:pt>
                <c:pt idx="3">
                  <c:v>chemical industry</c:v>
                </c:pt>
                <c:pt idx="4">
                  <c:v>refinery</c:v>
                </c:pt>
                <c:pt idx="5">
                  <c:v>iron&amp;steel industry</c:v>
                </c:pt>
                <c:pt idx="6">
                  <c:v>cement industry</c:v>
                </c:pt>
                <c:pt idx="7">
                  <c:v>fossil power plant</c:v>
                </c:pt>
              </c:strCache>
            </c:strRef>
          </c:cat>
          <c:val>
            <c:numRef>
              <c:f>'CO2Exide biogenes CO2'!$C$57:$J$57</c:f>
              <c:numCache>
                <c:formatCode>0</c:formatCode>
                <c:ptCount val="8"/>
                <c:pt idx="0">
                  <c:v>3.75</c:v>
                </c:pt>
                <c:pt idx="1">
                  <c:v>8.5824999999999996</c:v>
                </c:pt>
                <c:pt idx="2">
                  <c:v>70.375939849624046</c:v>
                </c:pt>
                <c:pt idx="3">
                  <c:v>5.0000000000000711E-2</c:v>
                </c:pt>
                <c:pt idx="4">
                  <c:v>6.75</c:v>
                </c:pt>
                <c:pt idx="5">
                  <c:v>12.587499999999999</c:v>
                </c:pt>
                <c:pt idx="6">
                  <c:v>10.025000000000002</c:v>
                </c:pt>
                <c:pt idx="7">
                  <c:v>21.25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1-4513-B3BC-BBF0D1AD8736}"/>
            </c:ext>
          </c:extLst>
        </c:ser>
        <c:ser>
          <c:idx val="2"/>
          <c:order val="2"/>
          <c:tx>
            <c:strRef>
              <c:f>'CO2Exide biogenes CO2'!$B$58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7CC36"/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FE1-4513-B3BC-BBF0D1AD8736}"/>
              </c:ext>
            </c:extLst>
          </c:dPt>
          <c:dPt>
            <c:idx val="1"/>
            <c:invertIfNegative val="0"/>
            <c:bubble3D val="0"/>
            <c:spPr>
              <a:solidFill>
                <a:srgbClr val="A7CC36"/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FE1-4513-B3BC-BBF0D1AD8736}"/>
              </c:ext>
            </c:extLst>
          </c:dPt>
          <c:dPt>
            <c:idx val="2"/>
            <c:invertIfNegative val="0"/>
            <c:bubble3D val="0"/>
            <c:spPr>
              <a:solidFill>
                <a:srgbClr val="A7CC36"/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FE1-4513-B3BC-BBF0D1AD873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FE1-4513-B3BC-BBF0D1AD873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FE1-4513-B3BC-BBF0D1AD873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FE1-4513-B3BC-BBF0D1AD873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FE1-4513-B3BC-BBF0D1AD8736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FE1-4513-B3BC-BBF0D1AD8736}"/>
              </c:ext>
            </c:extLst>
          </c:dPt>
          <c:cat>
            <c:strRef>
              <c:f>'CO2Exide biogenes CO2'!$C$55:$J$55</c:f>
              <c:strCache>
                <c:ptCount val="8"/>
                <c:pt idx="0">
                  <c:v>biomass / wastewater treatment</c:v>
                </c:pt>
                <c:pt idx="1">
                  <c:v>bioethanol plant</c:v>
                </c:pt>
                <c:pt idx="2">
                  <c:v>direct air capture</c:v>
                </c:pt>
                <c:pt idx="3">
                  <c:v>chemical industry</c:v>
                </c:pt>
                <c:pt idx="4">
                  <c:v>refinery</c:v>
                </c:pt>
                <c:pt idx="5">
                  <c:v>iron&amp;steel industry</c:v>
                </c:pt>
                <c:pt idx="6">
                  <c:v>cement industry</c:v>
                </c:pt>
                <c:pt idx="7">
                  <c:v>fossil power plant</c:v>
                </c:pt>
              </c:strCache>
            </c:strRef>
          </c:cat>
          <c:val>
            <c:numRef>
              <c:f>'CO2Exide biogenes CO2'!$C$58:$J$58</c:f>
              <c:numCache>
                <c:formatCode>0</c:formatCode>
                <c:ptCount val="8"/>
                <c:pt idx="0">
                  <c:v>45.75</c:v>
                </c:pt>
                <c:pt idx="1">
                  <c:v>7.2175000000000011</c:v>
                </c:pt>
                <c:pt idx="2">
                  <c:v>150.91686049656516</c:v>
                </c:pt>
                <c:pt idx="3">
                  <c:v>4.6500000000000004</c:v>
                </c:pt>
                <c:pt idx="4">
                  <c:v>3.25</c:v>
                </c:pt>
                <c:pt idx="5">
                  <c:v>5.5375000000000014</c:v>
                </c:pt>
                <c:pt idx="6">
                  <c:v>19.725000000000001</c:v>
                </c:pt>
                <c:pt idx="7">
                  <c:v>16.75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FE1-4513-B3BC-BBF0D1AD8736}"/>
            </c:ext>
          </c:extLst>
        </c:ser>
        <c:ser>
          <c:idx val="3"/>
          <c:order val="3"/>
          <c:tx>
            <c:strRef>
              <c:f>'CO2Exide biogenes CO2'!$B$59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7CC36"/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4-3FE1-4513-B3BC-BBF0D1AD8736}"/>
              </c:ext>
            </c:extLst>
          </c:dPt>
          <c:dPt>
            <c:idx val="1"/>
            <c:invertIfNegative val="0"/>
            <c:bubble3D val="0"/>
            <c:spPr>
              <a:solidFill>
                <a:srgbClr val="A7CC36"/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6-3FE1-4513-B3BC-BBF0D1AD8736}"/>
              </c:ext>
            </c:extLst>
          </c:dPt>
          <c:dPt>
            <c:idx val="2"/>
            <c:invertIfNegative val="0"/>
            <c:bubble3D val="0"/>
            <c:spPr>
              <a:solidFill>
                <a:srgbClr val="A7CC36"/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8-3FE1-4513-B3BC-BBF0D1AD873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A-3FE1-4513-B3BC-BBF0D1AD873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C-3FE1-4513-B3BC-BBF0D1AD873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E-3FE1-4513-B3BC-BBF0D1AD873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0-3FE1-4513-B3BC-BBF0D1AD8736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2-3FE1-4513-B3BC-BBF0D1AD8736}"/>
              </c:ext>
            </c:extLst>
          </c:dPt>
          <c:cat>
            <c:strRef>
              <c:f>'CO2Exide biogenes CO2'!$C$55:$J$55</c:f>
              <c:strCache>
                <c:ptCount val="8"/>
                <c:pt idx="0">
                  <c:v>biomass / wastewater treatment</c:v>
                </c:pt>
                <c:pt idx="1">
                  <c:v>bioethanol plant</c:v>
                </c:pt>
                <c:pt idx="2">
                  <c:v>direct air capture</c:v>
                </c:pt>
                <c:pt idx="3">
                  <c:v>chemical industry</c:v>
                </c:pt>
                <c:pt idx="4">
                  <c:v>refinery</c:v>
                </c:pt>
                <c:pt idx="5">
                  <c:v>iron&amp;steel industry</c:v>
                </c:pt>
                <c:pt idx="6">
                  <c:v>cement industry</c:v>
                </c:pt>
                <c:pt idx="7">
                  <c:v>fossil power plant</c:v>
                </c:pt>
              </c:strCache>
            </c:strRef>
          </c:cat>
          <c:val>
            <c:numRef>
              <c:f>'CO2Exide biogenes CO2'!$C$59:$J$59</c:f>
              <c:numCache>
                <c:formatCode>0</c:formatCode>
                <c:ptCount val="8"/>
                <c:pt idx="0">
                  <c:v>50.5</c:v>
                </c:pt>
                <c:pt idx="1">
                  <c:v>3.2300000000000004</c:v>
                </c:pt>
                <c:pt idx="2">
                  <c:v>64.120733488397207</c:v>
                </c:pt>
                <c:pt idx="3">
                  <c:v>4.875</c:v>
                </c:pt>
                <c:pt idx="4">
                  <c:v>10.75</c:v>
                </c:pt>
                <c:pt idx="5">
                  <c:v>15.375</c:v>
                </c:pt>
                <c:pt idx="6">
                  <c:v>19.049999999999997</c:v>
                </c:pt>
                <c:pt idx="7">
                  <c:v>15.1875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3FE1-4513-B3BC-BBF0D1AD8736}"/>
            </c:ext>
          </c:extLst>
        </c:ser>
        <c:ser>
          <c:idx val="4"/>
          <c:order val="4"/>
          <c:tx>
            <c:strRef>
              <c:f>'CO2Exide biogenes CO2'!$B$60</c:f>
              <c:strCache>
                <c:ptCount val="1"/>
                <c:pt idx="0">
                  <c:v>max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percentage"/>
            <c:noEndCap val="1"/>
            <c:val val="100"/>
          </c:errBars>
          <c:cat>
            <c:strRef>
              <c:f>'CO2Exide biogenes CO2'!$C$55:$J$55</c:f>
              <c:strCache>
                <c:ptCount val="8"/>
                <c:pt idx="0">
                  <c:v>biomass / wastewater treatment</c:v>
                </c:pt>
                <c:pt idx="1">
                  <c:v>bioethanol plant</c:v>
                </c:pt>
                <c:pt idx="2">
                  <c:v>direct air capture</c:v>
                </c:pt>
                <c:pt idx="3">
                  <c:v>chemical industry</c:v>
                </c:pt>
                <c:pt idx="4">
                  <c:v>refinery</c:v>
                </c:pt>
                <c:pt idx="5">
                  <c:v>iron&amp;steel industry</c:v>
                </c:pt>
                <c:pt idx="6">
                  <c:v>cement industry</c:v>
                </c:pt>
                <c:pt idx="7">
                  <c:v>fossil power plant</c:v>
                </c:pt>
              </c:strCache>
            </c:strRef>
          </c:cat>
          <c:val>
            <c:numRef>
              <c:f>'CO2Exide biogenes CO2'!$C$60:$J$60</c:f>
              <c:numCache>
                <c:formatCode>0</c:formatCode>
                <c:ptCount val="8"/>
                <c:pt idx="0">
                  <c:v>30</c:v>
                </c:pt>
                <c:pt idx="1">
                  <c:v>87.37</c:v>
                </c:pt>
                <c:pt idx="2">
                  <c:v>354.01092659706836</c:v>
                </c:pt>
                <c:pt idx="3">
                  <c:v>31.125</c:v>
                </c:pt>
                <c:pt idx="4">
                  <c:v>29.25</c:v>
                </c:pt>
                <c:pt idx="5">
                  <c:v>25.5</c:v>
                </c:pt>
                <c:pt idx="6">
                  <c:v>1.5</c:v>
                </c:pt>
                <c:pt idx="7">
                  <c:v>28.8125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3FE1-4513-B3BC-BBF0D1AD8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866944"/>
        <c:axId val="148869120"/>
      </c:barChart>
      <c:catAx>
        <c:axId val="148866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</a:t>
                </a:r>
                <a:r>
                  <a:rPr lang="en-US" baseline="-25000" dirty="0"/>
                  <a:t>2</a:t>
                </a:r>
                <a:r>
                  <a:rPr lang="en-US" dirty="0"/>
                  <a:t> source</a:t>
                </a:r>
              </a:p>
            </c:rich>
          </c:tx>
          <c:layout>
            <c:manualLayout>
              <c:xMode val="edge"/>
              <c:yMode val="edge"/>
              <c:x val="0.45112860930782434"/>
              <c:y val="0.7844858714777174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>
                <a:lumMod val="50000"/>
                <a:lumOff val="50000"/>
              </a:sysClr>
            </a:solidFill>
          </a:ln>
        </c:spPr>
        <c:crossAx val="148869120"/>
        <c:crosses val="autoZero"/>
        <c:auto val="1"/>
        <c:lblAlgn val="ctr"/>
        <c:lblOffset val="100"/>
        <c:noMultiLvlLbl val="0"/>
      </c:catAx>
      <c:valAx>
        <c:axId val="148869120"/>
        <c:scaling>
          <c:orientation val="minMax"/>
          <c:max val="450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 dirty="0"/>
                  <a:t>CO</a:t>
                </a:r>
                <a:r>
                  <a:rPr lang="en-US" sz="1050" baseline="-25000" dirty="0"/>
                  <a:t>2</a:t>
                </a:r>
                <a:r>
                  <a:rPr lang="en-US" sz="1050" dirty="0"/>
                  <a:t> capture costs [€ per ton CO</a:t>
                </a:r>
                <a:r>
                  <a:rPr lang="en-US" sz="1050" baseline="-25000" dirty="0"/>
                  <a:t>2</a:t>
                </a:r>
                <a:r>
                  <a:rPr lang="en-US" sz="1050" dirty="0"/>
                  <a:t>]</a:t>
                </a:r>
              </a:p>
            </c:rich>
          </c:tx>
          <c:layout>
            <c:manualLayout>
              <c:xMode val="edge"/>
              <c:yMode val="edge"/>
              <c:x val="8.0632364972914636E-2"/>
              <c:y val="4.888729403263755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ysClr val="windowText" lastClr="000000">
                <a:lumMod val="50000"/>
                <a:lumOff val="50000"/>
              </a:sysClr>
            </a:solidFill>
          </a:ln>
        </c:spPr>
        <c:crossAx val="148866944"/>
        <c:crosses val="autoZero"/>
        <c:crossBetween val="between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32058282832304"/>
          <c:y val="8.5155849673986844E-2"/>
          <c:w val="0.48554170081730963"/>
          <c:h val="0.65394363692058377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4855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30-49FA-B35A-264146018425}"/>
              </c:ext>
            </c:extLst>
          </c:dPt>
          <c:dPt>
            <c:idx val="1"/>
            <c:bubble3D val="0"/>
            <c:spPr>
              <a:solidFill>
                <a:srgbClr val="A2BD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30-49FA-B35A-264146018425}"/>
              </c:ext>
            </c:extLst>
          </c:dPt>
          <c:dPt>
            <c:idx val="2"/>
            <c:bubble3D val="0"/>
            <c:spPr>
              <a:solidFill>
                <a:srgbClr val="D7E7A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30-49FA-B35A-264146018425}"/>
              </c:ext>
            </c:extLst>
          </c:dPt>
          <c:dPt>
            <c:idx val="3"/>
            <c:bubble3D val="0"/>
            <c:spPr>
              <a:solidFill>
                <a:srgbClr val="A2D3B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30-49FA-B35A-264146018425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30-49FA-B35A-264146018425}"/>
              </c:ext>
            </c:extLst>
          </c:dPt>
          <c:dLbls>
            <c:dLbl>
              <c:idx val="0"/>
              <c:layout>
                <c:manualLayout>
                  <c:x val="-0.2168296813980837"/>
                  <c:y val="-0.18948111749319246"/>
                </c:manualLayout>
              </c:layout>
              <c:tx>
                <c:rich>
                  <a:bodyPr rot="0" vert="horz" anchorCtr="0"/>
                  <a:lstStyle/>
                  <a:p>
                    <a:pPr algn="l">
                      <a:defRPr sz="1400"/>
                    </a:pPr>
                    <a:r>
                      <a:rPr lang="en-US" sz="1400" dirty="0"/>
                      <a:t> </a:t>
                    </a:r>
                    <a:fld id="{FFA6F22F-C9D3-458B-BAE9-8B8ACAB5E716}" type="VALUE">
                      <a:rPr lang="en-US" sz="1400"/>
                      <a:pPr algn="l">
                        <a:defRPr sz="1400"/>
                      </a:pPr>
                      <a:t>[WERT]</a:t>
                    </a:fld>
                    <a:r>
                      <a:rPr lang="en-US" sz="1400" dirty="0"/>
                      <a:t> Mt/</a:t>
                    </a:r>
                    <a:r>
                      <a:rPr lang="en-US" sz="1400" dirty="0" err="1"/>
                      <a:t>yr</a:t>
                    </a:r>
                  </a:p>
                </c:rich>
              </c:tx>
              <c:spPr>
                <a:xfrm>
                  <a:off x="6577780" y="4034352"/>
                  <a:ext cx="2171201" cy="947902"/>
                </a:xfrm>
                <a:solidFill>
                  <a:schemeClr val="bg1">
                    <a:alpha val="6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80"/>
                        <a:gd name="adj2" fmla="val 6549"/>
                      </a:avLst>
                    </a:prstGeom>
                  </c15:spPr>
                  <c15:layout>
                    <c:manualLayout>
                      <c:w val="0.24846243499149992"/>
                      <c:h val="0.13752299172650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30-49FA-B35A-264146018425}"/>
                </c:ext>
              </c:extLst>
            </c:dLbl>
            <c:dLbl>
              <c:idx val="1"/>
              <c:layout>
                <c:manualLayout>
                  <c:x val="-5.2439535020217885E-2"/>
                  <c:y val="8.6778504447302188E-2"/>
                </c:manualLayout>
              </c:layout>
              <c:tx>
                <c:rich>
                  <a:bodyPr rot="0" vert="horz" anchorCtr="0"/>
                  <a:lstStyle/>
                  <a:p>
                    <a:pPr algn="r">
                      <a:defRPr sz="1400"/>
                    </a:pPr>
                    <a:fld id="{91BE56CA-AAE2-4FC7-B354-80C8250C579D}" type="VALUE">
                      <a:rPr lang="en-US" sz="1400"/>
                      <a:pPr algn="r">
                        <a:defRPr sz="1400"/>
                      </a:pPr>
                      <a:t>[WERT]</a:t>
                    </a:fld>
                    <a:r>
                      <a:rPr lang="en-US" sz="1400" dirty="0"/>
                      <a:t> Mt/</a:t>
                    </a:r>
                    <a:r>
                      <a:rPr lang="en-US" sz="1400" dirty="0" err="1"/>
                      <a:t>yr</a:t>
                    </a:r>
                  </a:p>
                </c:rich>
              </c:tx>
              <c:spPr>
                <a:solidFill>
                  <a:srgbClr val="FFFFFF">
                    <a:alpha val="60000"/>
                  </a:srgbClr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617733249764701"/>
                      <c:h val="9.73550515452275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630-49FA-B35A-264146018425}"/>
                </c:ext>
              </c:extLst>
            </c:dLbl>
            <c:dLbl>
              <c:idx val="2"/>
              <c:layout>
                <c:manualLayout>
                  <c:x val="-0.13976434484218733"/>
                  <c:y val="3.3614151187100071E-3"/>
                </c:manualLayout>
              </c:layout>
              <c:tx>
                <c:rich>
                  <a:bodyPr rot="0" vert="horz" anchorCtr="0"/>
                  <a:lstStyle/>
                  <a:p>
                    <a:pPr algn="l">
                      <a:defRPr sz="1400"/>
                    </a:pPr>
                    <a:r>
                      <a:rPr lang="en-US" sz="1400" dirty="0"/>
                      <a:t> </a:t>
                    </a:r>
                    <a:fld id="{BA0185BE-B0C7-45C8-8971-22C0393CB721}" type="VALUE">
                      <a:rPr lang="en-US" sz="1400"/>
                      <a:pPr algn="l">
                        <a:defRPr sz="1400"/>
                      </a:pPr>
                      <a:t>[WERT]</a:t>
                    </a:fld>
                    <a:r>
                      <a:rPr lang="en-US" sz="1400" dirty="0"/>
                      <a:t> Mt/</a:t>
                    </a:r>
                    <a:r>
                      <a:rPr lang="en-US" sz="1400" dirty="0" err="1"/>
                      <a:t>yr</a:t>
                    </a:r>
                  </a:p>
                </c:rich>
              </c:tx>
              <c:spPr>
                <a:solidFill>
                  <a:srgbClr val="FFFFFF">
                    <a:alpha val="60000"/>
                  </a:srgbClr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2355063273892001"/>
                      <c:h val="8.374034982714738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630-49FA-B35A-264146018425}"/>
                </c:ext>
              </c:extLst>
            </c:dLbl>
            <c:dLbl>
              <c:idx val="3"/>
              <c:layout>
                <c:manualLayout>
                  <c:x val="0.17163606559438882"/>
                  <c:y val="0.22745575636604382"/>
                </c:manualLayout>
              </c:layout>
              <c:tx>
                <c:rich>
                  <a:bodyPr rot="0" vert="horz" anchorCtr="0"/>
                  <a:lstStyle/>
                  <a:p>
                    <a:pPr algn="l">
                      <a:defRPr sz="1400"/>
                    </a:pPr>
                    <a:r>
                      <a:rPr lang="en-US" sz="1400" dirty="0"/>
                      <a:t> </a:t>
                    </a:r>
                    <a:fld id="{9D0E62AF-5799-4E87-83FF-ACF8EF1E8C8F}" type="VALUE">
                      <a:rPr lang="en-US" sz="1400"/>
                      <a:pPr algn="l">
                        <a:defRPr sz="1400"/>
                      </a:pPr>
                      <a:t>[WERT]</a:t>
                    </a:fld>
                    <a:r>
                      <a:rPr lang="en-US" sz="1400" dirty="0"/>
                      <a:t> Mt/</a:t>
                    </a:r>
                    <a:r>
                      <a:rPr lang="en-US" sz="1400" dirty="0" err="1"/>
                      <a:t>yr</a:t>
                    </a:r>
                  </a:p>
                </c:rich>
              </c:tx>
              <c:spPr>
                <a:xfrm>
                  <a:off x="3548804" y="174654"/>
                  <a:ext cx="2917207" cy="623370"/>
                </a:xfrm>
                <a:solidFill>
                  <a:srgbClr val="FFFFFF">
                    <a:alpha val="6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3020607773140511"/>
                      <c:h val="0.13752299172650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630-49FA-B35A-264146018425}"/>
                </c:ext>
              </c:extLst>
            </c:dLbl>
            <c:dLbl>
              <c:idx val="4"/>
              <c:tx>
                <c:rich>
                  <a:bodyPr rot="0" vert="horz" anchorCtr="0"/>
                  <a:lstStyle/>
                  <a:p>
                    <a:pPr algn="l">
                      <a:defRPr sz="1400"/>
                    </a:pPr>
                    <a:fld id="{3AB12111-03DA-4DFD-971A-9DC2FE301F5A}" type="VALUE">
                      <a:rPr lang="en-US" sz="1400"/>
                      <a:pPr algn="l">
                        <a:defRPr sz="1400"/>
                      </a:pPr>
                      <a:t>[WERT]</a:t>
                    </a:fld>
                    <a:r>
                      <a:rPr lang="en-US" sz="1400" dirty="0"/>
                      <a:t> Mt/</a:t>
                    </a:r>
                    <a:r>
                      <a:rPr lang="en-US" sz="1400" dirty="0" err="1"/>
                      <a:t>yr</a:t>
                    </a:r>
                  </a:p>
                </c:rich>
              </c:tx>
              <c:spPr>
                <a:solidFill>
                  <a:srgbClr val="FFFFFF">
                    <a:alpha val="60000"/>
                  </a:srgbClr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630-49FA-B35A-264146018425}"/>
                </c:ext>
              </c:extLst>
            </c:dLbl>
            <c:spPr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c:spPr>
            <c:txPr>
              <a:bodyPr rot="0" vert="horz" anchorCtr="0"/>
              <a:lstStyle/>
              <a:p>
                <a:pPr algn="l">
                  <a:defRPr sz="1400"/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Tabelle1!$B$2:$B$6</c:f>
              <c:strCache>
                <c:ptCount val="5"/>
                <c:pt idx="0">
                  <c:v>Solid biofuel combustion</c:v>
                </c:pt>
                <c:pt idx="1">
                  <c:v>Biogas combustion</c:v>
                </c:pt>
                <c:pt idx="2">
                  <c:v>Bioethanol production</c:v>
                </c:pt>
                <c:pt idx="3">
                  <c:v>Biogas upgrading to biomethane</c:v>
                </c:pt>
                <c:pt idx="4">
                  <c:v>Alcoholic beverages production</c:v>
                </c:pt>
              </c:strCache>
            </c:strRef>
          </c:cat>
          <c:val>
            <c:numRef>
              <c:f>Tabelle1!$A$2:$A$6</c:f>
              <c:numCache>
                <c:formatCode>0</c:formatCode>
                <c:ptCount val="5"/>
                <c:pt idx="0">
                  <c:v>437</c:v>
                </c:pt>
                <c:pt idx="1">
                  <c:v>58</c:v>
                </c:pt>
                <c:pt idx="2">
                  <c:v>4.3</c:v>
                </c:pt>
                <c:pt idx="3">
                  <c:v>3.44</c:v>
                </c:pt>
                <c:pt idx="4">
                  <c:v>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30-49FA-B35A-264146018425}"/>
            </c:ext>
          </c:extLst>
        </c:ser>
        <c:ser>
          <c:idx val="1"/>
          <c:order val="1"/>
          <c:tx>
            <c:strRef>
              <c:f>Tabelle1!$A$7</c:f>
              <c:strCache>
                <c:ptCount val="1"/>
                <c:pt idx="0">
                  <c:v>506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630-49FA-B35A-264146018425}"/>
              </c:ext>
            </c:extLst>
          </c:dP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D-C630-49FA-B35A-264146018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451113398301656E-2"/>
          <c:y val="0.74491535233276895"/>
          <c:w val="0.95911696394320956"/>
          <c:h val="0.2550846476672308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0.13534</cdr:x>
      <cdr:y>0.07569</cdr:y>
    </cdr:from>
    <cdr:to>
      <cdr:x>0.17152</cdr:x>
      <cdr:y>0.09154</cdr:y>
    </cdr:to>
    <cdr:sp macro="" textlink="">
      <cdr:nvSpPr>
        <cdr:cNvPr id="2" name="Rechteck 1"/>
        <cdr:cNvSpPr/>
      </cdr:nvSpPr>
      <cdr:spPr>
        <a:xfrm xmlns:a="http://schemas.openxmlformats.org/drawingml/2006/main" rot="18465878" flipH="1" flipV="1">
          <a:off x="718553" y="149538"/>
          <a:ext cx="44907" cy="1747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grpSp>
      <cdr:nvGrpSpPr>
        <cdr:cNvPr id="6" name="Gruppieren 5">
          <a:extLst xmlns:a="http://schemas.openxmlformats.org/drawingml/2006/main">
            <a:ext uri="{FF2B5EF4-FFF2-40B4-BE49-F238E27FC236}">
              <a16:creationId xmlns:a16="http://schemas.microsoft.com/office/drawing/2014/main" id="{98BA0B21-566C-4355-9FF3-0BDACEE62F3C}"/>
            </a:ext>
          </a:extLst>
        </cdr:cNvPr>
        <cdr:cNvGrpSpPr/>
      </cdr:nvGrpSpPr>
      <cdr:grpSpPr>
        <a:xfrm xmlns:a="http://schemas.openxmlformats.org/drawingml/2006/main">
          <a:off x="0" y="0"/>
          <a:ext cx="0" cy="0"/>
          <a:chOff x="0" y="0"/>
          <a:chExt cx="0" cy="0"/>
        </a:xfrm>
      </cdr:grpSpPr>
    </cdr:grpSp>
  </cdr:relSizeAnchor>
  <cdr:relSizeAnchor xmlns:cdr="http://schemas.openxmlformats.org/drawingml/2006/chartDrawing">
    <cdr:from>
      <cdr:x>0.54782</cdr:x>
      <cdr:y>0.6692</cdr:y>
    </cdr:from>
    <cdr:to>
      <cdr:x>0.79104</cdr:x>
      <cdr:y>0.75796</cdr:y>
    </cdr:to>
    <cdr:sp macro="" textlink="">
      <cdr:nvSpPr>
        <cdr:cNvPr id="4" name="Textfeld 2"/>
        <cdr:cNvSpPr txBox="1"/>
      </cdr:nvSpPr>
      <cdr:spPr>
        <a:xfrm xmlns:a="http://schemas.openxmlformats.org/drawingml/2006/main">
          <a:off x="3539000" y="2320505"/>
          <a:ext cx="157126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AT" sz="1400" b="1" dirty="0">
              <a:cs typeface="Arial" panose="020B0604020202020204" pitchFamily="34" charset="0"/>
            </a:rPr>
            <a:t>∑ 2</a:t>
          </a:r>
          <a:r>
            <a:rPr lang="de-AT" sz="1400" b="1" dirty="0"/>
            <a:t>3.15 </a:t>
          </a:r>
          <a:r>
            <a:rPr lang="de-AT" sz="1400" b="1" dirty="0" err="1"/>
            <a:t>Mt</a:t>
          </a:r>
          <a:r>
            <a:rPr lang="de-AT" sz="1400" b="1" dirty="0"/>
            <a:t> CO</a:t>
          </a:r>
          <a:r>
            <a:rPr lang="de-AT" sz="1400" b="1" baseline="-25000" dirty="0"/>
            <a:t>2</a:t>
          </a:r>
          <a:r>
            <a:rPr lang="de-AT" sz="1400" b="1" dirty="0"/>
            <a:t>/</a:t>
          </a:r>
          <a:r>
            <a:rPr lang="de-AT" sz="1400" b="1" dirty="0" err="1"/>
            <a:t>yr</a:t>
          </a:r>
          <a:endParaRPr lang="de-AT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CCBBEEF-7043-413D-8C28-EA399059B9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5A9763-A31D-4B3E-9669-65E2CAB917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C1E1-1D4F-4E52-9C47-467D46789EB9}" type="datetimeFigureOut">
              <a:rPr lang="de-DE" smtClean="0"/>
              <a:t>01.03.2021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F7A792-D817-4C75-AAC3-160BEE2B67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D8C7F4-6AAC-4262-A409-49EF80B768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12DA4-50CB-46D1-86C4-79F60E915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94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349967-9BAB-45CB-8300-0C2C6E47EEB0}" type="datetimeFigureOut">
              <a:t>01.03.2021</a:t>
            </a:fld>
            <a:endParaRPr lang="de-DE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D6A686-4729-4655-8329-AD4B749AFF3E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3252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255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420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0659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3498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2883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3932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5764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7641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964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</a:t>
            </a:r>
            <a:r>
              <a:rPr lang="de-DE" baseline="0" dirty="0"/>
              <a:t>2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unquestionable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biggest</a:t>
            </a:r>
            <a:r>
              <a:rPr lang="de-DE" baseline="0" dirty="0"/>
              <a:t> </a:t>
            </a:r>
            <a:r>
              <a:rPr lang="de-DE" baseline="0" dirty="0" err="1"/>
              <a:t>threat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global </a:t>
            </a:r>
            <a:r>
              <a:rPr lang="de-DE" baseline="0" dirty="0" err="1"/>
              <a:t>climate</a:t>
            </a:r>
            <a:r>
              <a:rPr lang="de-DE" baseline="0" dirty="0"/>
              <a:t> but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carbon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oxygen</a:t>
            </a:r>
            <a:r>
              <a:rPr lang="de-DE" baseline="0" dirty="0"/>
              <a:t> </a:t>
            </a:r>
            <a:r>
              <a:rPr lang="de-DE" baseline="0" dirty="0" err="1"/>
              <a:t>containing</a:t>
            </a:r>
            <a:r>
              <a:rPr lang="de-DE" baseline="0" dirty="0"/>
              <a:t> gas </a:t>
            </a:r>
            <a:r>
              <a:rPr lang="de-DE" baseline="0" dirty="0" err="1"/>
              <a:t>has</a:t>
            </a:r>
            <a:r>
              <a:rPr lang="de-DE" baseline="0" dirty="0"/>
              <a:t> also </a:t>
            </a:r>
            <a:r>
              <a:rPr lang="de-DE" baseline="0" dirty="0" err="1"/>
              <a:t>its</a:t>
            </a:r>
            <a:r>
              <a:rPr lang="de-DE" baseline="0" dirty="0"/>
              <a:t> </a:t>
            </a:r>
            <a:r>
              <a:rPr lang="de-DE" baseline="0" dirty="0" err="1"/>
              <a:t>industrial</a:t>
            </a:r>
            <a:r>
              <a:rPr lang="de-DE" baseline="0" dirty="0"/>
              <a:t> </a:t>
            </a:r>
            <a:r>
              <a:rPr lang="de-DE" baseline="0" dirty="0" err="1"/>
              <a:t>applications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already</a:t>
            </a:r>
            <a:r>
              <a:rPr lang="de-DE" baseline="0" dirty="0"/>
              <a:t> </a:t>
            </a:r>
            <a:r>
              <a:rPr lang="de-DE" baseline="0" dirty="0" err="1"/>
              <a:t>established</a:t>
            </a:r>
            <a:r>
              <a:rPr lang="de-DE" baseline="0" dirty="0"/>
              <a:t> </a:t>
            </a:r>
            <a:r>
              <a:rPr lang="de-DE" baseline="0" dirty="0" err="1"/>
              <a:t>applications</a:t>
            </a:r>
            <a:r>
              <a:rPr lang="de-DE" baseline="0" dirty="0"/>
              <a:t> </a:t>
            </a:r>
            <a:r>
              <a:rPr lang="de-DE" baseline="0" dirty="0" err="1"/>
              <a:t>especially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field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direct</a:t>
            </a:r>
            <a:r>
              <a:rPr lang="de-DE" baseline="0" dirty="0"/>
              <a:t> </a:t>
            </a:r>
            <a:r>
              <a:rPr lang="de-DE" baseline="0" dirty="0" err="1"/>
              <a:t>use</a:t>
            </a:r>
            <a:r>
              <a:rPr lang="de-DE" baseline="0" dirty="0"/>
              <a:t> not just </a:t>
            </a:r>
            <a:r>
              <a:rPr lang="de-DE" baseline="0" dirty="0" err="1"/>
              <a:t>bringing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bubbles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drinks</a:t>
            </a:r>
            <a:r>
              <a:rPr lang="de-DE" baseline="0" dirty="0"/>
              <a:t> but also als solvent in </a:t>
            </a:r>
            <a:r>
              <a:rPr lang="de-DE" baseline="0" dirty="0" err="1"/>
              <a:t>enhanced</a:t>
            </a:r>
            <a:r>
              <a:rPr lang="de-DE" baseline="0" dirty="0"/>
              <a:t> </a:t>
            </a:r>
            <a:r>
              <a:rPr lang="de-DE" baseline="0" dirty="0" err="1"/>
              <a:t>oil</a:t>
            </a:r>
            <a:r>
              <a:rPr lang="de-DE" baseline="0" dirty="0"/>
              <a:t> </a:t>
            </a:r>
            <a:r>
              <a:rPr lang="de-DE" baseline="0" dirty="0" err="1"/>
              <a:t>recovery</a:t>
            </a:r>
            <a:r>
              <a:rPr lang="de-DE" baseline="0" dirty="0"/>
              <a:t>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</a:t>
            </a:r>
            <a:r>
              <a:rPr lang="de-DE" baseline="0" dirty="0" err="1"/>
              <a:t>heat</a:t>
            </a:r>
            <a:r>
              <a:rPr lang="de-DE" baseline="0" dirty="0"/>
              <a:t> </a:t>
            </a:r>
            <a:r>
              <a:rPr lang="de-DE" baseline="0" dirty="0" err="1"/>
              <a:t>carrier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others</a:t>
            </a:r>
            <a:r>
              <a:rPr lang="de-DE" baseline="0" dirty="0"/>
              <a:t>. In </a:t>
            </a:r>
            <a:r>
              <a:rPr lang="de-DE" baseline="0" dirty="0" err="1"/>
              <a:t>the</a:t>
            </a:r>
            <a:r>
              <a:rPr lang="de-DE" baseline="0" dirty="0"/>
              <a:t> last </a:t>
            </a:r>
            <a:r>
              <a:rPr lang="de-DE" baseline="0" dirty="0" err="1"/>
              <a:t>years</a:t>
            </a:r>
            <a:r>
              <a:rPr lang="de-DE" baseline="0" dirty="0"/>
              <a:t> </a:t>
            </a:r>
            <a:r>
              <a:rPr lang="de-DE" baseline="0" dirty="0" err="1"/>
              <a:t>significant</a:t>
            </a:r>
            <a:r>
              <a:rPr lang="de-DE" baseline="0" dirty="0"/>
              <a:t> </a:t>
            </a:r>
            <a:r>
              <a:rPr lang="de-DE" baseline="0" dirty="0" err="1"/>
              <a:t>development</a:t>
            </a:r>
            <a:r>
              <a:rPr lang="de-DE" baseline="0" dirty="0"/>
              <a:t> </a:t>
            </a:r>
            <a:r>
              <a:rPr lang="de-DE" baseline="0" dirty="0" err="1"/>
              <a:t>efforts</a:t>
            </a:r>
            <a:r>
              <a:rPr lang="de-DE" baseline="0" dirty="0"/>
              <a:t> on </a:t>
            </a:r>
            <a:r>
              <a:rPr lang="de-DE" baseline="0" dirty="0" err="1"/>
              <a:t>new</a:t>
            </a:r>
            <a:r>
              <a:rPr lang="de-DE" baseline="0" dirty="0"/>
              <a:t> </a:t>
            </a:r>
            <a:r>
              <a:rPr lang="de-DE" baseline="0" dirty="0" err="1"/>
              <a:t>fuels</a:t>
            </a:r>
            <a:r>
              <a:rPr lang="de-DE" baseline="0" dirty="0"/>
              <a:t>, </a:t>
            </a:r>
            <a:r>
              <a:rPr lang="de-DE" baseline="0" dirty="0" err="1"/>
              <a:t>chemicals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materials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CO2 </a:t>
            </a:r>
            <a:r>
              <a:rPr lang="de-DE" baseline="0" dirty="0" err="1"/>
              <a:t>were</a:t>
            </a:r>
            <a:r>
              <a:rPr lang="de-DE" baseline="0" dirty="0"/>
              <a:t> </a:t>
            </a:r>
            <a:r>
              <a:rPr lang="de-DE" baseline="0" dirty="0" err="1"/>
              <a:t>made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top </a:t>
            </a:r>
            <a:r>
              <a:rPr lang="de-DE" baseline="0" dirty="0" err="1"/>
              <a:t>start</a:t>
            </a:r>
            <a:r>
              <a:rPr lang="de-DE" baseline="0" dirty="0"/>
              <a:t> </a:t>
            </a:r>
            <a:r>
              <a:rPr lang="de-DE" baseline="0" dirty="0" err="1"/>
              <a:t>ups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field</a:t>
            </a:r>
            <a:r>
              <a:rPr lang="de-DE" baseline="0" dirty="0"/>
              <a:t> </a:t>
            </a:r>
            <a:r>
              <a:rPr lang="de-DE" baseline="0" dirty="0" err="1"/>
              <a:t>recieved</a:t>
            </a:r>
            <a:r>
              <a:rPr lang="de-DE" baseline="0" dirty="0"/>
              <a:t> </a:t>
            </a:r>
            <a:r>
              <a:rPr lang="de-DE" baseline="0" dirty="0" err="1"/>
              <a:t>funding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100 </a:t>
            </a:r>
            <a:r>
              <a:rPr lang="de-DE" baseline="0" dirty="0" err="1"/>
              <a:t>mio</a:t>
            </a:r>
            <a:r>
              <a:rPr lang="de-DE" baseline="0" dirty="0"/>
              <a:t> USD+ 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219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some of these efforts can already be quantified, the growth rates show an upward trend with a current volume of approx. 250 million T CO2 use in Mt/year. but in relation to the level of emissions, there is clearly still almost a factor one thousand in between, talking</a:t>
            </a:r>
            <a:r>
              <a:rPr lang="en-US" sz="1200" baseline="0" dirty="0"/>
              <a:t> about mega and </a:t>
            </a:r>
            <a:r>
              <a:rPr lang="en-US" sz="1200" baseline="0" dirty="0" err="1"/>
              <a:t>giga</a:t>
            </a:r>
            <a:r>
              <a:rPr lang="en-US" sz="1200" baseline="0" dirty="0"/>
              <a:t> tons &amp; not accounted for in the GHG balances </a:t>
            </a:r>
            <a:endParaRPr lang="de-AT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093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CCU technologies developed now will certainly see a net zero carbon world, because • Expected time to market: decade(s) • Expected time to build CCU infrastructure: decade(s) • Economic life time: decades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128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CCU fuels are circular nor carbon neutral by default • Need to be net zero CO2 to be </a:t>
            </a:r>
            <a:r>
              <a:rPr lang="en-US" dirty="0" err="1"/>
              <a:t>succesful</a:t>
            </a:r>
            <a:r>
              <a:rPr lang="en-US" dirty="0"/>
              <a:t> à DAC or BECC • High efficiency cost of seasonal power storage • power-CH4-power: η ~ 30% • power-</a:t>
            </a:r>
            <a:r>
              <a:rPr lang="en-US" dirty="0" err="1"/>
              <a:t>MeOH</a:t>
            </a:r>
            <a:r>
              <a:rPr lang="en-US" dirty="0"/>
              <a:t>-propulsion: η ~ 13% • Hydrogen most efficient; CCU needs total system analysis to evaluate its potential performance in future energy systems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881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307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917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3890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6A686-4729-4655-8329-AD4B749AFF3E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219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Fron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8194358-F098-4D32-966D-81F204595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0485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2008"/>
            <a:ext cx="12192000" cy="69300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19DD0D1-2D34-4E9D-B66D-C0AAFB6F47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88" y="353130"/>
            <a:ext cx="4762500" cy="1800821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6722E98-5902-42C6-B6A9-3B715E7420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5" y="2480468"/>
            <a:ext cx="12147550" cy="3389225"/>
          </a:xfrm>
          <a:prstGeom prst="rect">
            <a:avLst/>
          </a:prstGeom>
        </p:spPr>
        <p:txBody>
          <a:bodyPr/>
          <a:lstStyle>
            <a:lvl1pPr marL="265113" indent="0" algn="ctr">
              <a:buNone/>
              <a:defRPr sz="4400">
                <a:solidFill>
                  <a:schemeClr val="bg1"/>
                </a:solidFill>
              </a:defRPr>
            </a:lvl1pPr>
            <a:lvl2pPr algn="ctr">
              <a:defRPr sz="4400">
                <a:solidFill>
                  <a:schemeClr val="bg1"/>
                </a:solidFill>
              </a:defRPr>
            </a:lvl2pPr>
            <a:lvl3pPr algn="ctr">
              <a:defRPr sz="4400">
                <a:solidFill>
                  <a:schemeClr val="bg1"/>
                </a:solidFill>
              </a:defRPr>
            </a:lvl3pPr>
            <a:lvl4pPr algn="ctr">
              <a:defRPr sz="4400">
                <a:solidFill>
                  <a:schemeClr val="bg1"/>
                </a:solidFill>
              </a:defRPr>
            </a:lvl4pPr>
            <a:lvl5pPr algn="ctr"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Fill in Title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C377D851-2A80-42EC-80A0-69D32010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67608" y="60932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This project has received funding from the European Union’s Horizon 2020 research and innovation programme under grant agreement No 768789.</a:t>
            </a:r>
            <a:endParaRPr lang="en-GB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E56EC32E-C7D7-410A-9B9C-705F82F0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12938" y="6095858"/>
            <a:ext cx="632431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7599067-C295-4EE0-A7A7-EFBEEB1994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264" y="6095858"/>
            <a:ext cx="539773" cy="36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8D5BDDA-ACC2-417A-BCFE-9DE145996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30050" r="26247" b="31100"/>
          <a:stretch/>
        </p:blipFill>
        <p:spPr bwMode="auto">
          <a:xfrm>
            <a:off x="7576590" y="6095858"/>
            <a:ext cx="632432" cy="360000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C2C34FDF-0E1D-4791-9F6D-90D161B47BA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805264"/>
            <a:ext cx="2207568" cy="969992"/>
          </a:xfrm>
          <a:prstGeom prst="rect">
            <a:avLst/>
          </a:prstGeom>
        </p:spPr>
      </p:pic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D31FC22-1AF0-407D-8E70-BE4CC094A47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5877272"/>
            <a:ext cx="12192000" cy="0"/>
          </a:xfrm>
          <a:prstGeom prst="line">
            <a:avLst/>
          </a:prstGeom>
          <a:ln w="31750">
            <a:solidFill>
              <a:srgbClr val="A7C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656445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and Layout bla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E9148C1-EB7D-4709-9A54-9035E4F7CBD8}"/>
              </a:ext>
            </a:extLst>
          </p:cNvPr>
          <p:cNvSpPr/>
          <p:nvPr userDrawn="1"/>
        </p:nvSpPr>
        <p:spPr>
          <a:xfrm>
            <a:off x="9234" y="0"/>
            <a:ext cx="12192000" cy="6858000"/>
          </a:xfrm>
          <a:prstGeom prst="rect">
            <a:avLst/>
          </a:prstGeom>
          <a:solidFill>
            <a:srgbClr val="2F3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E43E4F-44C5-49D7-9FB1-09F41A142F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002535"/>
            <a:ext cx="12192000" cy="3802727"/>
          </a:xfrm>
          <a:prstGeom prst="rect">
            <a:avLst/>
          </a:prstGeom>
          <a:ln>
            <a:noFill/>
          </a:ln>
        </p:spPr>
        <p:txBody>
          <a:bodyPr/>
          <a:lstStyle>
            <a:lvl1pPr marL="625475" indent="-2603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5C465ED8-2FC5-48BF-B946-E5BA347D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67608" y="60932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This project has received funding from the European Union’s Horizon 2020 research and innovation programme under grant agreement No 768789.</a:t>
            </a:r>
            <a:endParaRPr lang="en-GB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83C05F3F-1627-4EBE-9794-2BB94A86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12938" y="6095858"/>
            <a:ext cx="632431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090D315-4AD5-40C6-BC55-9EC21BFC1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264" y="6095858"/>
            <a:ext cx="539773" cy="3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37D654-1006-4334-B511-A7CD323AA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30050" r="26247" b="31100"/>
          <a:stretch/>
        </p:blipFill>
        <p:spPr bwMode="auto">
          <a:xfrm>
            <a:off x="7576590" y="6095858"/>
            <a:ext cx="632432" cy="360000"/>
          </a:xfrm>
          <a:prstGeom prst="rect">
            <a:avLst/>
          </a:prstGeom>
        </p:spPr>
      </p:pic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E849114-5640-44BE-9780-B044DEB04DF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5877272"/>
            <a:ext cx="12192000" cy="0"/>
          </a:xfrm>
          <a:prstGeom prst="line">
            <a:avLst/>
          </a:prstGeom>
          <a:ln w="31750">
            <a:solidFill>
              <a:srgbClr val="A7C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>
            <a:extLst>
              <a:ext uri="{FF2B5EF4-FFF2-40B4-BE49-F238E27FC236}">
                <a16:creationId xmlns:a16="http://schemas.microsoft.com/office/drawing/2014/main" id="{3D6F9FF2-C4FC-4442-B2C9-21BCC201B9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849" y="260648"/>
            <a:ext cx="1823145" cy="689149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BF9A2DF-5CFA-42C2-99DF-FCEDAFCAED9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0571" y="1779105"/>
            <a:ext cx="12212571" cy="0"/>
          </a:xfrm>
          <a:prstGeom prst="line">
            <a:avLst/>
          </a:prstGeom>
          <a:ln w="31750">
            <a:solidFill>
              <a:srgbClr val="A7C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1AF155-3FA4-4A23-AA89-9A4AB6D733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5805264"/>
            <a:ext cx="2207568" cy="9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99860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and Content_Header wh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3FA882FD-5CA1-42D2-9D78-D0B289BE3360}"/>
              </a:ext>
            </a:extLst>
          </p:cNvPr>
          <p:cNvSpPr/>
          <p:nvPr userDrawn="1"/>
        </p:nvSpPr>
        <p:spPr bwMode="auto">
          <a:xfrm>
            <a:off x="0" y="1779105"/>
            <a:ext cx="12192000" cy="5106279"/>
          </a:xfrm>
          <a:prstGeom prst="rect">
            <a:avLst/>
          </a:prstGeom>
          <a:solidFill>
            <a:srgbClr val="2F3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454685-E423-4293-BC05-C0C26ADFD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988841"/>
            <a:ext cx="12192000" cy="3888431"/>
          </a:xfrm>
          <a:prstGeom prst="rect">
            <a:avLst/>
          </a:prstGeom>
        </p:spPr>
        <p:txBody>
          <a:bodyPr/>
          <a:lstStyle>
            <a:lvl1pPr marL="627063" indent="-266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73B4528-0D7F-4C02-8E11-D300EF6C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67608" y="60932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This project has received funding from the European Union’s Horizon 2020 research and innovation programme under grant agreement No 768789.</a:t>
            </a:r>
            <a:endParaRPr lang="en-GB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3F240935-79AC-46E9-B2CA-0B982369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12938" y="6093296"/>
            <a:ext cx="632431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186EA25-E87E-4EBC-BA2D-CA27D400A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264" y="6093296"/>
            <a:ext cx="539773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45C35F5-49E8-4683-A322-0AF07CC05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30050" r="26247" b="31100"/>
          <a:stretch/>
        </p:blipFill>
        <p:spPr bwMode="auto">
          <a:xfrm>
            <a:off x="7576590" y="6093296"/>
            <a:ext cx="632432" cy="360000"/>
          </a:xfrm>
          <a:prstGeom prst="rect">
            <a:avLst/>
          </a:prstGeom>
        </p:spPr>
      </p:pic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66D6310-75BC-4A4B-83F3-A908216801A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5877272"/>
            <a:ext cx="12192000" cy="0"/>
          </a:xfrm>
          <a:prstGeom prst="line">
            <a:avLst/>
          </a:prstGeom>
          <a:ln w="31750">
            <a:solidFill>
              <a:srgbClr val="A7C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1883703-C290-4883-937A-43ABF35230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0571" y="1779105"/>
            <a:ext cx="12212571" cy="0"/>
          </a:xfrm>
          <a:prstGeom prst="line">
            <a:avLst/>
          </a:prstGeom>
          <a:ln w="31750">
            <a:solidFill>
              <a:srgbClr val="A7C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F8326FC-E3FF-46BA-A80E-F488ADC410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5805264"/>
            <a:ext cx="2207568" cy="9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5665"/>
      </p:ext>
    </p:extLst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and Content smal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97504027-9B39-4F13-8BEB-7C50CF0B0BA4}"/>
              </a:ext>
            </a:extLst>
          </p:cNvPr>
          <p:cNvSpPr/>
          <p:nvPr userDrawn="1"/>
        </p:nvSpPr>
        <p:spPr bwMode="auto">
          <a:xfrm>
            <a:off x="594" y="1778683"/>
            <a:ext cx="12192000" cy="4093398"/>
          </a:xfrm>
          <a:prstGeom prst="rect">
            <a:avLst/>
          </a:prstGeom>
          <a:solidFill>
            <a:srgbClr val="2F3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719532D-C9EB-4C2B-89AD-3F691653D7B6}"/>
              </a:ext>
            </a:extLst>
          </p:cNvPr>
          <p:cNvSpPr/>
          <p:nvPr userDrawn="1"/>
        </p:nvSpPr>
        <p:spPr bwMode="auto">
          <a:xfrm>
            <a:off x="0" y="1783873"/>
            <a:ext cx="12191406" cy="5074121"/>
          </a:xfrm>
          <a:prstGeom prst="rect">
            <a:avLst/>
          </a:prstGeom>
          <a:solidFill>
            <a:srgbClr val="2F3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24680" y="1995129"/>
            <a:ext cx="12166726" cy="3783768"/>
          </a:xfrm>
          <a:prstGeom prst="rect">
            <a:avLst/>
          </a:prstGeom>
          <a:noFill/>
        </p:spPr>
        <p:txBody>
          <a:bodyPr tIns="90000"/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rgbClr val="A7CC3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Add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lang="de-DE"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ED066CC-8C1E-455E-AD34-48B2963F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67608" y="60932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This project has received funding from the European Union’s Horizon 2020 research and innovation programme under grant agreement No 768789.</a:t>
            </a:r>
            <a:endParaRPr lang="en-GB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60FFB33-3307-4151-9C64-D5085094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12938" y="6095858"/>
            <a:ext cx="632431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AD3D4EE-A561-4244-8AB5-988286AC3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264" y="6095858"/>
            <a:ext cx="539773" cy="3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BB04362-1607-41BD-BBFF-FE86709CC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30050" r="26247" b="31100"/>
          <a:stretch/>
        </p:blipFill>
        <p:spPr bwMode="auto">
          <a:xfrm>
            <a:off x="7576590" y="6095858"/>
            <a:ext cx="632432" cy="360000"/>
          </a:xfrm>
          <a:prstGeom prst="rect">
            <a:avLst/>
          </a:prstGeom>
        </p:spPr>
      </p:pic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6250BD0-1612-480B-ACE5-297A095844A7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0" y="5872081"/>
            <a:ext cx="12192000" cy="5192"/>
          </a:xfrm>
          <a:prstGeom prst="line">
            <a:avLst/>
          </a:prstGeom>
          <a:ln w="31750">
            <a:solidFill>
              <a:srgbClr val="A7C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4C0AFDB-C5D3-4874-9400-4B8217DAB17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0571" y="1779105"/>
            <a:ext cx="12212571" cy="0"/>
          </a:xfrm>
          <a:prstGeom prst="line">
            <a:avLst/>
          </a:prstGeom>
          <a:ln w="31750">
            <a:solidFill>
              <a:srgbClr val="A7C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7460F2-7C24-4E16-B034-AE8BAFE7C0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5805264"/>
            <a:ext cx="2207568" cy="969992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Table with Title_Header wh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779105"/>
            <a:ext cx="12192000" cy="5106279"/>
          </a:xfrm>
          <a:prstGeom prst="rect">
            <a:avLst/>
          </a:prstGeom>
          <a:solidFill>
            <a:srgbClr val="2F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dirty="0"/>
          </a:p>
        </p:txBody>
      </p:sp>
      <p:sp>
        <p:nvSpPr>
          <p:cNvPr id="16" name="Tabellenplatzhalter 15">
            <a:extLst>
              <a:ext uri="{FF2B5EF4-FFF2-40B4-BE49-F238E27FC236}">
                <a16:creationId xmlns:a16="http://schemas.microsoft.com/office/drawing/2014/main" id="{1B9537ED-F17C-4F19-AF03-DBB94F7F322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25802" y="2040765"/>
            <a:ext cx="7732934" cy="380912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E697CFEA-AF33-4870-80A7-9B4887F56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264" y="2041525"/>
            <a:ext cx="3459274" cy="3835748"/>
          </a:xfrm>
          <a:prstGeom prst="rect">
            <a:avLst/>
          </a:prstGeom>
        </p:spPr>
        <p:txBody>
          <a:bodyPr/>
          <a:lstStyle>
            <a:lvl1pPr marL="265113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89997154-0BF2-4A7C-BE30-D8658D0F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67608" y="60932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AFF0671E-1D15-40E4-8E36-511C5D50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12938" y="6098421"/>
            <a:ext cx="632431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7B39ED-A95C-4D89-B8E3-62B7BCDBC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264" y="6098421"/>
            <a:ext cx="539773" cy="3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464657-AC0D-42C7-9E1F-BA35C0925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30050" r="26247" b="31100"/>
          <a:stretch/>
        </p:blipFill>
        <p:spPr bwMode="auto">
          <a:xfrm>
            <a:off x="7576590" y="6098421"/>
            <a:ext cx="632432" cy="360000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0535974C-CAB3-4F61-B05C-9CEA436A474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5877272"/>
            <a:ext cx="12192000" cy="0"/>
          </a:xfrm>
          <a:prstGeom prst="line">
            <a:avLst/>
          </a:prstGeom>
          <a:ln w="31750">
            <a:solidFill>
              <a:srgbClr val="A7C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E470CDB-1E79-4392-B369-E9C12BB222B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0571" y="1779105"/>
            <a:ext cx="12212571" cy="0"/>
          </a:xfrm>
          <a:prstGeom prst="line">
            <a:avLst/>
          </a:prstGeom>
          <a:ln w="31750">
            <a:solidFill>
              <a:srgbClr val="A7C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3F70D87-D569-4405-802C-0657B9AC28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5805264"/>
            <a:ext cx="2207568" cy="9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46644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Table with Title_Header wh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779105"/>
            <a:ext cx="12192000" cy="5106279"/>
          </a:xfrm>
          <a:prstGeom prst="rect">
            <a:avLst/>
          </a:prstGeom>
          <a:solidFill>
            <a:srgbClr val="2F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DFF2DB-FBD3-4657-8A14-D82FD92EC8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25913" y="2041525"/>
            <a:ext cx="7732712" cy="383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E4CE747-FC13-4376-BD55-C4D9C940AD61}"/>
              </a:ext>
            </a:extLst>
          </p:cNvPr>
          <p:cNvSpPr/>
          <p:nvPr userDrawn="1"/>
        </p:nvSpPr>
        <p:spPr>
          <a:xfrm>
            <a:off x="4125802" y="2040766"/>
            <a:ext cx="7732934" cy="3625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E697CFEA-AF33-4870-80A7-9B4887F56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264" y="2041525"/>
            <a:ext cx="3459274" cy="3835748"/>
          </a:xfrm>
          <a:prstGeom prst="rect">
            <a:avLst/>
          </a:prstGeom>
        </p:spPr>
        <p:txBody>
          <a:bodyPr/>
          <a:lstStyle>
            <a:lvl1pPr marL="265113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89997154-0BF2-4A7C-BE30-D8658D0F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67608" y="60932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AFF0671E-1D15-40E4-8E36-511C5D50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12938" y="6098421"/>
            <a:ext cx="632431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7B39ED-A95C-4D89-B8E3-62B7BCDBC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264" y="6098421"/>
            <a:ext cx="539773" cy="3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464657-AC0D-42C7-9E1F-BA35C0925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30050" r="26247" b="31100"/>
          <a:stretch/>
        </p:blipFill>
        <p:spPr bwMode="auto">
          <a:xfrm>
            <a:off x="7576590" y="6098421"/>
            <a:ext cx="632432" cy="360000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0535974C-CAB3-4F61-B05C-9CEA436A474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5877272"/>
            <a:ext cx="12192000" cy="0"/>
          </a:xfrm>
          <a:prstGeom prst="line">
            <a:avLst/>
          </a:prstGeom>
          <a:ln w="31750">
            <a:solidFill>
              <a:srgbClr val="A7C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E470CDB-1E79-4392-B369-E9C12BB222B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0571" y="1779105"/>
            <a:ext cx="12212571" cy="0"/>
          </a:xfrm>
          <a:prstGeom prst="line">
            <a:avLst/>
          </a:prstGeom>
          <a:ln w="31750">
            <a:solidFill>
              <a:srgbClr val="A7C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8B54FD0-1974-440E-841B-2BC0EB4AF7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125913" y="2041526"/>
            <a:ext cx="7732712" cy="35733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4B84F7C-348A-4A7A-B859-1B150CA300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5805264"/>
            <a:ext cx="2207568" cy="9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93459"/>
      </p:ext>
    </p:extLst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Title and Layout_Small wh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E9148C1-EB7D-4709-9A54-9035E4F7CB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3FCF55B-3221-4D40-949F-92B1BFC1ADE1}"/>
              </a:ext>
            </a:extLst>
          </p:cNvPr>
          <p:cNvSpPr/>
          <p:nvPr userDrawn="1"/>
        </p:nvSpPr>
        <p:spPr bwMode="auto">
          <a:xfrm>
            <a:off x="4125802" y="1996464"/>
            <a:ext cx="7730838" cy="3808800"/>
          </a:xfrm>
          <a:prstGeom prst="rect">
            <a:avLst/>
          </a:prstGeom>
          <a:solidFill>
            <a:schemeClr val="bg1"/>
          </a:solidFill>
          <a:ln>
            <a:solidFill>
              <a:srgbClr val="A7CC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5C465ED8-2FC5-48BF-B946-E5BA347D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67608" y="60932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This project has received funding from the European Union’s Horizon 2020 research and innovation programme under grant agreement No 768789.</a:t>
            </a:r>
            <a:endParaRPr lang="en-GB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83C05F3F-1627-4EBE-9794-2BB94A86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12938" y="6095858"/>
            <a:ext cx="632431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090D315-4AD5-40C6-BC55-9EC21BFC1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264" y="6095858"/>
            <a:ext cx="539773" cy="3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37D654-1006-4334-B511-A7CD323AA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30050" r="26247" b="31100"/>
          <a:stretch/>
        </p:blipFill>
        <p:spPr bwMode="auto">
          <a:xfrm>
            <a:off x="7576590" y="6095858"/>
            <a:ext cx="632432" cy="36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D6F9FF2-C4FC-4442-B2C9-21BCC201B9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849" y="260648"/>
            <a:ext cx="1823145" cy="689149"/>
          </a:xfrm>
          <a:prstGeom prst="rect">
            <a:avLst/>
          </a:prstGeom>
        </p:spPr>
      </p:pic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0A39B7EB-2AFD-470F-9D17-6C5557D988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333264" y="2015786"/>
            <a:ext cx="3459274" cy="3808801"/>
          </a:xfrm>
          <a:prstGeom prst="rect">
            <a:avLst/>
          </a:prstGeom>
        </p:spPr>
        <p:txBody>
          <a:bodyPr/>
          <a:lstStyle>
            <a:lvl1pPr marL="265113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6392C81-228E-4563-BB19-43D3CAA3EA4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25802" y="1997075"/>
            <a:ext cx="7732823" cy="382746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945F7C3-BACF-4608-8F5F-5CDEB48546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5805264"/>
            <a:ext cx="2207568" cy="9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51979"/>
      </p:ext>
    </p:extLst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Title and Layout_Small wh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E9148C1-EB7D-4709-9A54-9035E4F7CB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3FCF55B-3221-4D40-949F-92B1BFC1ADE1}"/>
              </a:ext>
            </a:extLst>
          </p:cNvPr>
          <p:cNvSpPr/>
          <p:nvPr userDrawn="1"/>
        </p:nvSpPr>
        <p:spPr bwMode="auto">
          <a:xfrm>
            <a:off x="335360" y="1996464"/>
            <a:ext cx="11521280" cy="3808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E43E4F-44C5-49D7-9FB1-09F41A142F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2002535"/>
            <a:ext cx="11856640" cy="3802727"/>
          </a:xfrm>
          <a:prstGeom prst="rect">
            <a:avLst/>
          </a:prstGeom>
        </p:spPr>
        <p:txBody>
          <a:bodyPr/>
          <a:lstStyle>
            <a:lvl1pPr marL="447675" indent="-358775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5C465ED8-2FC5-48BF-B946-E5BA347D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67608" y="60932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This project has received funding from the European Union’s Horizon 2020 research and innovation programme under grant agreement No 768789.</a:t>
            </a:r>
            <a:endParaRPr lang="en-GB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83C05F3F-1627-4EBE-9794-2BB94A86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12938" y="6095858"/>
            <a:ext cx="632431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090D315-4AD5-40C6-BC55-9EC21BFC1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264" y="6095858"/>
            <a:ext cx="539773" cy="3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37D654-1006-4334-B511-A7CD323AA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30050" r="26247" b="31100"/>
          <a:stretch/>
        </p:blipFill>
        <p:spPr bwMode="auto">
          <a:xfrm>
            <a:off x="7576590" y="6095858"/>
            <a:ext cx="632432" cy="36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D6F9FF2-C4FC-4442-B2C9-21BCC201B9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849" y="260648"/>
            <a:ext cx="1823145" cy="689149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6DDDDB56-5A28-438D-88F5-3B92A12B4D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5805264"/>
            <a:ext cx="2207568" cy="9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76417"/>
      </p:ext>
    </p:extLst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335360" y="365125"/>
            <a:ext cx="97034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endParaRPr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B111BF-F842-49B5-BCBD-C8DFB24C7CA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849" y="260648"/>
            <a:ext cx="1817791" cy="687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60" r:id="rId3"/>
    <p:sldLayoutId id="2147483650" r:id="rId4"/>
    <p:sldLayoutId id="2147483663" r:id="rId5"/>
    <p:sldLayoutId id="2147483678" r:id="rId6"/>
    <p:sldLayoutId id="2147483677" r:id="rId7"/>
    <p:sldLayoutId id="2147483679" r:id="rId8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273050" algn="l" defTabSz="914400">
        <a:lnSpc>
          <a:spcPct val="90000"/>
        </a:lnSpc>
        <a:spcBef>
          <a:spcPts val="1000"/>
        </a:spcBef>
        <a:buFont typeface="Arial"/>
        <a:buChar char="•"/>
        <a:defRPr sz="2800" baseline="0">
          <a:solidFill>
            <a:srgbClr val="A7CC36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tiff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800" b="1" dirty="0">
                <a:solidFill>
                  <a:srgbClr val="2DAAE1"/>
                </a:solidFill>
              </a:rPr>
              <a:t>ONLINE SEMINAR 2</a:t>
            </a:r>
          </a:p>
          <a:p>
            <a:pPr>
              <a:spcBef>
                <a:spcPts val="0"/>
              </a:spcBef>
            </a:pP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4800" dirty="0">
                <a:solidFill>
                  <a:schemeClr val="bg1"/>
                </a:solidFill>
              </a:rPr>
              <a:t>The pathway to a carbon cycle economy:</a:t>
            </a:r>
          </a:p>
          <a:p>
            <a:pPr>
              <a:spcBef>
                <a:spcPts val="0"/>
              </a:spcBef>
            </a:pPr>
            <a:r>
              <a:rPr lang="en-US" sz="4800" dirty="0">
                <a:solidFill>
                  <a:schemeClr val="bg1"/>
                </a:solidFill>
              </a:rPr>
              <a:t>Green CO</a:t>
            </a:r>
            <a:r>
              <a:rPr lang="en-US" sz="4800" baseline="-25000" dirty="0">
                <a:solidFill>
                  <a:schemeClr val="bg1"/>
                </a:solidFill>
              </a:rPr>
              <a:t>2</a:t>
            </a:r>
            <a:r>
              <a:rPr lang="en-US" sz="4800" dirty="0">
                <a:solidFill>
                  <a:schemeClr val="bg1"/>
                </a:solidFill>
              </a:rPr>
              <a:t> potentials and valorization</a:t>
            </a:r>
          </a:p>
          <a:p>
            <a:pPr>
              <a:spcBef>
                <a:spcPts val="0"/>
              </a:spcBef>
            </a:pPr>
            <a:endParaRPr lang="en-US" sz="4800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70FD9788-00F4-412C-81EC-FA6C72BD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9DE601A-7437-4F04-A82D-D782C0F79A3E}" type="slidenum">
              <a:rPr lang="en-GB" smtClean="0"/>
              <a:t>1</a:t>
            </a:fld>
            <a:endParaRPr lang="en-GB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AAB199FE-BD72-4CDD-B34F-96C5D002717E}"/>
              </a:ext>
            </a:extLst>
          </p:cNvPr>
          <p:cNvSpPr txBox="1">
            <a:spLocks/>
          </p:cNvSpPr>
          <p:nvPr/>
        </p:nvSpPr>
        <p:spPr bwMode="auto">
          <a:xfrm>
            <a:off x="8412938" y="6098421"/>
            <a:ext cx="632431" cy="360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3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0585176" cy="1325563"/>
          </a:xfrm>
        </p:spPr>
        <p:txBody>
          <a:bodyPr>
            <a:normAutofit/>
          </a:bodyPr>
          <a:lstStyle/>
          <a:p>
            <a:r>
              <a:rPr lang="en-GB" dirty="0"/>
              <a:t>Biogenic CO</a:t>
            </a:r>
            <a:r>
              <a:rPr lang="en-GB" baseline="-25000" dirty="0"/>
              <a:t>2</a:t>
            </a:r>
            <a:r>
              <a:rPr lang="en-GB" dirty="0"/>
              <a:t> from bioethanol fermentation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0" y="1316616"/>
            <a:ext cx="12192000" cy="3888431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en-GB" altLang="en-US" sz="2200" b="1" dirty="0">
                <a:solidFill>
                  <a:srgbClr val="2DAAE1"/>
                </a:solidFill>
              </a:rPr>
              <a:t>existing, high-purity point sources in the focus</a:t>
            </a:r>
            <a:endParaRPr lang="de-AT" sz="2200" b="1" dirty="0">
              <a:solidFill>
                <a:srgbClr val="2DAAE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0569" y="2079342"/>
            <a:ext cx="813690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GB" altLang="de-DE" sz="1600" b="1" dirty="0">
                <a:latin typeface="Myriad Pro" panose="020B0503030403020204" pitchFamily="34" charset="0"/>
              </a:rPr>
              <a:t>CCU technically feasible without extensive effort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GB" altLang="de-DE" sz="1600" b="1" dirty="0">
                <a:latin typeface="Myriad Pro" panose="020B0503030403020204" pitchFamily="34" charset="0"/>
              </a:rPr>
              <a:t>Some production site capture the CO</a:t>
            </a:r>
            <a:r>
              <a:rPr lang="en-GB" altLang="de-DE" sz="1600" b="1" baseline="-25000" dirty="0">
                <a:latin typeface="Myriad Pro" panose="020B0503030403020204" pitchFamily="34" charset="0"/>
              </a:rPr>
              <a:t>2</a:t>
            </a:r>
            <a:r>
              <a:rPr lang="en-GB" altLang="de-DE" sz="1600" b="1" dirty="0">
                <a:latin typeface="Myriad Pro" panose="020B0503030403020204" pitchFamily="34" charset="0"/>
              </a:rPr>
              <a:t> already distribute the produced CO</a:t>
            </a:r>
            <a:r>
              <a:rPr lang="en-GB" altLang="de-DE" sz="1600" b="1" baseline="-25000" dirty="0">
                <a:latin typeface="Myriad Pro" panose="020B0503030403020204" pitchFamily="34" charset="0"/>
              </a:rPr>
              <a:t>2</a:t>
            </a:r>
            <a:r>
              <a:rPr lang="en-GB" altLang="de-DE" sz="1600" b="1" dirty="0">
                <a:latin typeface="Myriad Pro" panose="020B0503030403020204" pitchFamily="34" charset="0"/>
              </a:rPr>
              <a:t> commercially</a:t>
            </a:r>
          </a:p>
          <a:p>
            <a:pPr lvl="2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GB" altLang="de-DE" sz="1600" dirty="0">
                <a:latin typeface="Myriad Pro" panose="020B0503030403020204" pitchFamily="34" charset="0"/>
              </a:rPr>
              <a:t>Dry ice</a:t>
            </a:r>
          </a:p>
          <a:p>
            <a:pPr lvl="2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GB" altLang="de-DE" sz="1600" dirty="0">
                <a:latin typeface="Myriad Pro" panose="020B0503030403020204" pitchFamily="34" charset="0"/>
              </a:rPr>
              <a:t>Carbonic acid for beverages</a:t>
            </a:r>
          </a:p>
          <a:p>
            <a:pPr lvl="2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GB" altLang="de-DE" sz="1600" dirty="0">
                <a:latin typeface="Myriad Pro" panose="020B0503030403020204" pitchFamily="34" charset="0"/>
              </a:rPr>
              <a:t>Fertilizer for greenhouses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67607" y="4737958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Amount of CO</a:t>
            </a:r>
            <a:r>
              <a:rPr lang="en-US" sz="1400" b="1" baseline="-25000" dirty="0"/>
              <a:t>2</a:t>
            </a:r>
            <a:r>
              <a:rPr lang="en-US" sz="1400" b="1" dirty="0"/>
              <a:t> in Mt/year produced in the EU bioethanol industry in</a:t>
            </a:r>
          </a:p>
          <a:p>
            <a:pPr algn="r"/>
            <a:r>
              <a:rPr lang="en-US" sz="1400" b="1" dirty="0"/>
              <a:t>2016 including amount of possibly commercialized CO</a:t>
            </a:r>
            <a:r>
              <a:rPr lang="en-US" sz="1400" b="1" baseline="-25000" dirty="0"/>
              <a:t>2</a:t>
            </a:r>
          </a:p>
          <a:p>
            <a:pPr algn="r"/>
            <a:endParaRPr lang="en-US" sz="1100" dirty="0"/>
          </a:p>
          <a:p>
            <a:pPr algn="r"/>
            <a:r>
              <a:rPr lang="en-US" sz="1200" dirty="0"/>
              <a:t>Source: Rodin, V. et al. (2020) Assessing the potential of carbon dioxide </a:t>
            </a:r>
            <a:r>
              <a:rPr lang="en-US" sz="1200" dirty="0" err="1"/>
              <a:t>valorisation</a:t>
            </a:r>
            <a:r>
              <a:rPr lang="en-US" sz="1200" dirty="0"/>
              <a:t> in Europe with focus on biogenic CO</a:t>
            </a:r>
            <a:r>
              <a:rPr lang="en-US" sz="1200" baseline="-25000" dirty="0"/>
              <a:t>2</a:t>
            </a:r>
            <a:r>
              <a:rPr lang="en-US" sz="1200" dirty="0"/>
              <a:t>, Journal of CO2 Utilization, Vol. 41, 101219</a:t>
            </a:r>
          </a:p>
          <a:p>
            <a:pPr algn="r"/>
            <a:endParaRPr lang="en-US" sz="1600" dirty="0"/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958510"/>
              </p:ext>
            </p:extLst>
          </p:nvPr>
        </p:nvGraphicFramePr>
        <p:xfrm>
          <a:off x="7538556" y="2060848"/>
          <a:ext cx="4776008" cy="273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8933981" y="336582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/>
              <a:t>2.03 </a:t>
            </a:r>
            <a:r>
              <a:rPr lang="de-AT" sz="1400" b="1" dirty="0" err="1"/>
              <a:t>Mt</a:t>
            </a:r>
            <a:r>
              <a:rPr lang="de-AT" sz="1400" b="1" dirty="0"/>
              <a:t>/</a:t>
            </a:r>
            <a:r>
              <a:rPr lang="de-AT" sz="1400" b="1" dirty="0" err="1"/>
              <a:t>yr</a:t>
            </a:r>
            <a:endParaRPr lang="de-AT" sz="1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8360598" y="4062254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/>
              <a:t>3.68 </a:t>
            </a:r>
            <a:r>
              <a:rPr lang="de-AT" sz="1400" b="1" dirty="0" err="1"/>
              <a:t>Mt</a:t>
            </a:r>
            <a:r>
              <a:rPr lang="de-AT" sz="1400" b="1" dirty="0"/>
              <a:t>/</a:t>
            </a:r>
            <a:r>
              <a:rPr lang="de-AT" sz="1400" b="1" dirty="0" err="1"/>
              <a:t>yr</a:t>
            </a:r>
            <a:endParaRPr lang="de-AT" sz="1400" b="1" dirty="0"/>
          </a:p>
        </p:txBody>
      </p:sp>
      <p:sp>
        <p:nvSpPr>
          <p:cNvPr id="19" name="Textfeld 2"/>
          <p:cNvSpPr txBox="1"/>
          <p:nvPr/>
        </p:nvSpPr>
        <p:spPr>
          <a:xfrm>
            <a:off x="9799726" y="4370031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b="1" dirty="0">
                <a:cs typeface="Arial" panose="020B0604020202020204" pitchFamily="34" charset="0"/>
              </a:rPr>
              <a:t>∑ 5</a:t>
            </a:r>
            <a:r>
              <a:rPr lang="de-AT" sz="1400" b="1" dirty="0"/>
              <a:t>.71 </a:t>
            </a:r>
            <a:r>
              <a:rPr lang="de-AT" sz="1400" b="1" dirty="0" err="1"/>
              <a:t>Mt</a:t>
            </a:r>
            <a:r>
              <a:rPr lang="de-AT" sz="1400" b="1" dirty="0"/>
              <a:t> CO</a:t>
            </a:r>
            <a:r>
              <a:rPr lang="de-AT" sz="1400" b="1" baseline="-25000" dirty="0"/>
              <a:t>2</a:t>
            </a:r>
            <a:r>
              <a:rPr lang="de-AT" sz="1400" b="1" dirty="0"/>
              <a:t>/</a:t>
            </a:r>
            <a:r>
              <a:rPr lang="de-AT" sz="1400" b="1" dirty="0" err="1"/>
              <a:t>yr</a:t>
            </a:r>
            <a:endParaRPr lang="de-AT" sz="1400" b="1" dirty="0"/>
          </a:p>
        </p:txBody>
      </p:sp>
      <p:sp>
        <p:nvSpPr>
          <p:cNvPr id="3" name="Rechteck 2"/>
          <p:cNvSpPr/>
          <p:nvPr/>
        </p:nvSpPr>
        <p:spPr>
          <a:xfrm>
            <a:off x="10448600" y="2456931"/>
            <a:ext cx="1840088" cy="217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/>
          <p:cNvSpPr/>
          <p:nvPr/>
        </p:nvSpPr>
        <p:spPr>
          <a:xfrm>
            <a:off x="11856640" y="2380731"/>
            <a:ext cx="432048" cy="365548"/>
          </a:xfrm>
          <a:prstGeom prst="rect">
            <a:avLst/>
          </a:prstGeom>
          <a:solidFill>
            <a:srgbClr val="2F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44" y="4181398"/>
            <a:ext cx="502438" cy="43741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126" y="3553631"/>
            <a:ext cx="422075" cy="508623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917" y="3387392"/>
            <a:ext cx="487381" cy="36453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9918" y="2806972"/>
            <a:ext cx="646241" cy="6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0585176" cy="1325563"/>
          </a:xfrm>
        </p:spPr>
        <p:txBody>
          <a:bodyPr>
            <a:normAutofit/>
          </a:bodyPr>
          <a:lstStyle/>
          <a:p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capture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0" y="1431774"/>
            <a:ext cx="2592288" cy="432048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en-GB" altLang="en-US" sz="2200" b="1" dirty="0">
                <a:solidFill>
                  <a:srgbClr val="2DAAE1"/>
                </a:solidFill>
              </a:rPr>
              <a:t>Capture costs</a:t>
            </a:r>
            <a:endParaRPr lang="de-AT" sz="2200" b="1" dirty="0">
              <a:solidFill>
                <a:srgbClr val="2DAAE1"/>
              </a:solidFill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9A0D838-8C23-45F8-8668-0EB3CEB4F61B}"/>
              </a:ext>
            </a:extLst>
          </p:cNvPr>
          <p:cNvSpPr txBox="1">
            <a:spLocks/>
          </p:cNvSpPr>
          <p:nvPr/>
        </p:nvSpPr>
        <p:spPr bwMode="auto">
          <a:xfrm>
            <a:off x="479376" y="2070880"/>
            <a:ext cx="5040560" cy="5941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0"/>
              </a:spcBef>
              <a:spcAft>
                <a:spcPts val="450"/>
              </a:spcAft>
              <a:buNone/>
            </a:pPr>
            <a:r>
              <a:rPr lang="de-AT" sz="1400" kern="0" dirty="0">
                <a:latin typeface="Calibri"/>
                <a:cs typeface="Arial"/>
              </a:rPr>
              <a:t>CO</a:t>
            </a:r>
            <a:r>
              <a:rPr lang="de-AT" sz="1400" kern="0" baseline="-25000" dirty="0">
                <a:latin typeface="Calibri"/>
                <a:cs typeface="Arial"/>
              </a:rPr>
              <a:t>2</a:t>
            </a:r>
            <a:r>
              <a:rPr lang="de-AT" sz="1400" kern="0" dirty="0">
                <a:latin typeface="Calibri"/>
                <a:cs typeface="Arial"/>
              </a:rPr>
              <a:t> </a:t>
            </a:r>
            <a:r>
              <a:rPr lang="de-AT" sz="1400" kern="0" dirty="0" err="1">
                <a:latin typeface="Calibri"/>
                <a:cs typeface="Arial"/>
              </a:rPr>
              <a:t>from</a:t>
            </a:r>
            <a:r>
              <a:rPr lang="de-AT" sz="1400" kern="0" dirty="0">
                <a:latin typeface="Calibri"/>
                <a:cs typeface="Arial"/>
              </a:rPr>
              <a:t> </a:t>
            </a:r>
            <a:r>
              <a:rPr lang="de-AT" sz="1400" b="1" kern="0" dirty="0" err="1">
                <a:latin typeface="Calibri"/>
                <a:cs typeface="Arial"/>
              </a:rPr>
              <a:t>biogenic</a:t>
            </a:r>
            <a:r>
              <a:rPr lang="de-AT" sz="1400" b="1" kern="0" dirty="0">
                <a:latin typeface="Calibri"/>
                <a:cs typeface="Arial"/>
              </a:rPr>
              <a:t> </a:t>
            </a:r>
            <a:r>
              <a:rPr lang="de-AT" sz="1400" b="1" kern="0" dirty="0" err="1">
                <a:latin typeface="Calibri"/>
                <a:cs typeface="Arial"/>
              </a:rPr>
              <a:t>sources</a:t>
            </a:r>
            <a:r>
              <a:rPr lang="de-AT" sz="1400" b="1" kern="0" dirty="0">
                <a:latin typeface="Calibri"/>
                <a:cs typeface="Arial"/>
              </a:rPr>
              <a:t> </a:t>
            </a:r>
            <a:r>
              <a:rPr lang="de-AT" sz="1400" kern="0" dirty="0" err="1">
                <a:latin typeface="Calibri"/>
                <a:cs typeface="Arial"/>
              </a:rPr>
              <a:t>can</a:t>
            </a:r>
            <a:r>
              <a:rPr lang="de-AT" sz="1400" kern="0" dirty="0">
                <a:latin typeface="Calibri"/>
                <a:cs typeface="Arial"/>
              </a:rPr>
              <a:t> </a:t>
            </a:r>
            <a:r>
              <a:rPr lang="de-AT" sz="1400" kern="0" dirty="0" err="1">
                <a:latin typeface="Calibri"/>
                <a:cs typeface="Arial"/>
              </a:rPr>
              <a:t>provide</a:t>
            </a:r>
            <a:r>
              <a:rPr lang="de-AT" sz="1400" kern="0" dirty="0">
                <a:latin typeface="Calibri"/>
                <a:cs typeface="Arial"/>
              </a:rPr>
              <a:t> </a:t>
            </a:r>
            <a:r>
              <a:rPr lang="de-AT" sz="1400" b="1" kern="0" dirty="0" err="1">
                <a:latin typeface="Calibri"/>
                <a:cs typeface="Arial"/>
              </a:rPr>
              <a:t>lowest</a:t>
            </a:r>
            <a:r>
              <a:rPr lang="de-AT" sz="1400" b="1" kern="0" dirty="0">
                <a:latin typeface="Calibri"/>
                <a:cs typeface="Arial"/>
              </a:rPr>
              <a:t> </a:t>
            </a:r>
            <a:r>
              <a:rPr lang="de-AT" sz="1400" b="1" kern="0" dirty="0" err="1">
                <a:latin typeface="Calibri"/>
                <a:cs typeface="Arial"/>
              </a:rPr>
              <a:t>capture</a:t>
            </a:r>
            <a:r>
              <a:rPr lang="de-AT" sz="1400" b="1" kern="0" dirty="0">
                <a:latin typeface="Calibri"/>
                <a:cs typeface="Arial"/>
              </a:rPr>
              <a:t> </a:t>
            </a:r>
            <a:r>
              <a:rPr lang="de-AT" sz="1400" b="1" kern="0" dirty="0" err="1">
                <a:latin typeface="Calibri"/>
                <a:cs typeface="Arial"/>
              </a:rPr>
              <a:t>costs</a:t>
            </a:r>
            <a:endParaRPr lang="de-AT" sz="1400" b="1" kern="0" dirty="0">
              <a:latin typeface="Calibri"/>
              <a:cs typeface="Arial"/>
            </a:endParaRPr>
          </a:p>
          <a:p>
            <a:pPr marL="0" indent="0" defTabSz="685800">
              <a:spcBef>
                <a:spcPts val="0"/>
              </a:spcBef>
              <a:spcAft>
                <a:spcPts val="450"/>
              </a:spcAft>
              <a:buNone/>
            </a:pPr>
            <a:r>
              <a:rPr lang="de-AT" sz="1400" b="1" kern="0" dirty="0" err="1">
                <a:latin typeface="Calibri"/>
                <a:cs typeface="Arial"/>
              </a:rPr>
              <a:t>Direct</a:t>
            </a:r>
            <a:r>
              <a:rPr lang="de-AT" sz="1400" b="1" kern="0" dirty="0">
                <a:latin typeface="Calibri"/>
                <a:cs typeface="Arial"/>
              </a:rPr>
              <a:t> Air Capture </a:t>
            </a:r>
            <a:r>
              <a:rPr lang="de-AT" sz="1400" kern="0" dirty="0">
                <a:latin typeface="Calibri"/>
                <a:cs typeface="Arial"/>
              </a:rPr>
              <a:t>(DAC) </a:t>
            </a:r>
            <a:r>
              <a:rPr lang="de-AT" sz="1400" kern="0" dirty="0" err="1">
                <a:latin typeface="Calibri"/>
                <a:cs typeface="Arial"/>
              </a:rPr>
              <a:t>is</a:t>
            </a:r>
            <a:r>
              <a:rPr lang="de-AT" sz="1400" kern="0" dirty="0">
                <a:latin typeface="Calibri"/>
                <a:cs typeface="Arial"/>
              </a:rPr>
              <a:t> </a:t>
            </a:r>
            <a:r>
              <a:rPr lang="de-AT" sz="1400" kern="0" dirty="0" err="1">
                <a:latin typeface="Calibri"/>
                <a:cs typeface="Arial"/>
              </a:rPr>
              <a:t>expected</a:t>
            </a:r>
            <a:r>
              <a:rPr lang="de-AT" sz="1400" kern="0" dirty="0">
                <a:latin typeface="Calibri"/>
                <a:cs typeface="Arial"/>
              </a:rPr>
              <a:t> </a:t>
            </a:r>
            <a:r>
              <a:rPr lang="de-AT" sz="1400" kern="0" dirty="0" err="1">
                <a:latin typeface="Calibri"/>
                <a:cs typeface="Arial"/>
              </a:rPr>
              <a:t>to</a:t>
            </a:r>
            <a:r>
              <a:rPr lang="de-AT" sz="1400" kern="0" dirty="0">
                <a:latin typeface="Calibri"/>
                <a:cs typeface="Arial"/>
              </a:rPr>
              <a:t> </a:t>
            </a:r>
            <a:r>
              <a:rPr lang="de-AT" sz="1400" kern="0" dirty="0" err="1">
                <a:latin typeface="Calibri"/>
                <a:cs typeface="Arial"/>
              </a:rPr>
              <a:t>rapidly</a:t>
            </a:r>
            <a:r>
              <a:rPr lang="de-AT" sz="1400" kern="0" dirty="0">
                <a:latin typeface="Calibri"/>
                <a:cs typeface="Arial"/>
              </a:rPr>
              <a:t> </a:t>
            </a:r>
            <a:r>
              <a:rPr lang="de-AT" sz="1400" b="1" kern="0" dirty="0" err="1">
                <a:latin typeface="Calibri"/>
                <a:cs typeface="Arial"/>
              </a:rPr>
              <a:t>reduce</a:t>
            </a:r>
            <a:r>
              <a:rPr lang="de-AT" sz="1400" b="1" kern="0" dirty="0">
                <a:latin typeface="Calibri"/>
                <a:cs typeface="Arial"/>
              </a:rPr>
              <a:t> </a:t>
            </a:r>
            <a:r>
              <a:rPr lang="de-AT" sz="1400" b="1" kern="0" dirty="0" err="1">
                <a:latin typeface="Calibri"/>
                <a:cs typeface="Arial"/>
              </a:rPr>
              <a:t>its</a:t>
            </a:r>
            <a:r>
              <a:rPr lang="de-AT" sz="1400" b="1" kern="0" dirty="0">
                <a:latin typeface="Calibri"/>
                <a:cs typeface="Arial"/>
              </a:rPr>
              <a:t> </a:t>
            </a:r>
            <a:r>
              <a:rPr lang="de-AT" sz="1400" b="1" kern="0" dirty="0" err="1">
                <a:latin typeface="Calibri"/>
                <a:cs typeface="Arial"/>
              </a:rPr>
              <a:t>costs</a:t>
            </a:r>
            <a:endParaRPr lang="de-AT" sz="1400" b="1" kern="0" dirty="0">
              <a:latin typeface="Calibri"/>
              <a:cs typeface="Arial"/>
            </a:endParaRP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F032ACDD-B5E7-4409-8B0D-A4BB149AE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437101"/>
              </p:ext>
            </p:extLst>
          </p:nvPr>
        </p:nvGraphicFramePr>
        <p:xfrm>
          <a:off x="418881" y="2484997"/>
          <a:ext cx="4752528" cy="379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hteck 15"/>
          <p:cNvSpPr/>
          <p:nvPr/>
        </p:nvSpPr>
        <p:spPr>
          <a:xfrm>
            <a:off x="5601032" y="1449897"/>
            <a:ext cx="30283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200" b="1" dirty="0" err="1">
                <a:solidFill>
                  <a:srgbClr val="2DAAE1"/>
                </a:solidFill>
              </a:rPr>
              <a:t>biogenic</a:t>
            </a:r>
            <a:r>
              <a:rPr lang="de-AT" sz="2200" b="1" dirty="0">
                <a:solidFill>
                  <a:srgbClr val="2DAAE1"/>
                </a:solidFill>
              </a:rPr>
              <a:t> CO</a:t>
            </a:r>
            <a:r>
              <a:rPr lang="de-AT" sz="2200" b="1" baseline="-25000" dirty="0">
                <a:solidFill>
                  <a:srgbClr val="2DAAE1"/>
                </a:solidFill>
              </a:rPr>
              <a:t>2</a:t>
            </a:r>
            <a:r>
              <a:rPr lang="de-AT" sz="2200" b="1" dirty="0">
                <a:solidFill>
                  <a:srgbClr val="2DAAE1"/>
                </a:solidFill>
              </a:rPr>
              <a:t>  in Europe </a:t>
            </a:r>
          </a:p>
        </p:txBody>
      </p:sp>
      <p:sp>
        <p:nvSpPr>
          <p:cNvPr id="17" name="Rechteck 16"/>
          <p:cNvSpPr/>
          <p:nvPr/>
        </p:nvSpPr>
        <p:spPr>
          <a:xfrm>
            <a:off x="5601032" y="2070880"/>
            <a:ext cx="3744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altLang="en-US" sz="1400" dirty="0">
                <a:latin typeface="+mj-lt"/>
              </a:rPr>
              <a:t>In total approximately </a:t>
            </a:r>
            <a:r>
              <a:rPr lang="en-US" altLang="en-US" sz="1400" b="1" dirty="0">
                <a:latin typeface="+mj-lt"/>
              </a:rPr>
              <a:t>506 Mt/</a:t>
            </a:r>
            <a:r>
              <a:rPr lang="en-US" altLang="en-US" sz="1400" b="1" dirty="0" err="1">
                <a:latin typeface="+mj-lt"/>
              </a:rPr>
              <a:t>yr</a:t>
            </a:r>
            <a:r>
              <a:rPr lang="en-US" altLang="en-US" sz="1400" b="1" dirty="0">
                <a:latin typeface="+mj-lt"/>
              </a:rPr>
              <a:t> of biogenic CO</a:t>
            </a:r>
            <a:r>
              <a:rPr lang="en-US" altLang="en-US" sz="1400" b="1" baseline="-25000" dirty="0">
                <a:latin typeface="+mj-lt"/>
              </a:rPr>
              <a:t>2</a:t>
            </a:r>
            <a:r>
              <a:rPr lang="en-US" altLang="en-US" sz="1400" b="1" dirty="0">
                <a:latin typeface="+mj-lt"/>
              </a:rPr>
              <a:t> </a:t>
            </a:r>
            <a:r>
              <a:rPr lang="en-US" altLang="en-US" sz="1400" dirty="0">
                <a:latin typeface="+mj-lt"/>
              </a:rPr>
              <a:t>are produced annually in Europe</a:t>
            </a: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A229FC10-E434-4410-82EA-285674A70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892482"/>
              </p:ext>
            </p:extLst>
          </p:nvPr>
        </p:nvGraphicFramePr>
        <p:xfrm>
          <a:off x="5591944" y="2624004"/>
          <a:ext cx="3816424" cy="283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hteck 18"/>
          <p:cNvSpPr/>
          <p:nvPr/>
        </p:nvSpPr>
        <p:spPr>
          <a:xfrm>
            <a:off x="9480376" y="2624004"/>
            <a:ext cx="2224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defRPr/>
            </a:pPr>
            <a:r>
              <a:rPr lang="en-US" altLang="en-US" sz="1400" dirty="0">
                <a:latin typeface="+mj-lt"/>
                <a:sym typeface="Wingdings" panose="05000000000000000000" pitchFamily="2" charset="2"/>
              </a:rPr>
              <a:t>Of which 86% imply cost intensive flue gas purification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163297" y="553648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Source: Energieinstitut an der JKU</a:t>
            </a:r>
          </a:p>
        </p:txBody>
      </p:sp>
    </p:spTree>
    <p:extLst>
      <p:ext uri="{BB962C8B-B14F-4D97-AF65-F5344CB8AC3E}">
        <p14:creationId xmlns:p14="http://schemas.microsoft.com/office/powerpoint/2010/main" val="23045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0585176" cy="1325563"/>
          </a:xfrm>
        </p:spPr>
        <p:txBody>
          <a:bodyPr>
            <a:normAutofit/>
          </a:bodyPr>
          <a:lstStyle/>
          <a:p>
            <a:r>
              <a:rPr lang="en-US" dirty="0"/>
              <a:t>Matching of biogenic CO</a:t>
            </a:r>
            <a:r>
              <a:rPr lang="en-US" baseline="-25000" dirty="0"/>
              <a:t>2</a:t>
            </a:r>
            <a:r>
              <a:rPr lang="en-US" dirty="0"/>
              <a:t> and RES sources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29042" y="1337495"/>
            <a:ext cx="8352928" cy="432048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en-US" sz="2200" b="1" dirty="0">
                <a:solidFill>
                  <a:srgbClr val="2DAAE1"/>
                </a:solidFill>
              </a:rPr>
              <a:t>GIS-based analysis of potential CO</a:t>
            </a:r>
            <a:r>
              <a:rPr lang="en-US" sz="2200" b="1" baseline="-25000" dirty="0">
                <a:solidFill>
                  <a:srgbClr val="2DAAE1"/>
                </a:solidFill>
              </a:rPr>
              <a:t>2</a:t>
            </a:r>
            <a:r>
              <a:rPr lang="en-US" sz="2200" b="1" dirty="0">
                <a:solidFill>
                  <a:srgbClr val="2DAAE1"/>
                </a:solidFill>
              </a:rPr>
              <a:t>EXIDE production sites </a:t>
            </a:r>
            <a:endParaRPr lang="de-AT" sz="2200" b="1" dirty="0">
              <a:solidFill>
                <a:srgbClr val="2DAAE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130525" y="1988840"/>
            <a:ext cx="58296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US" sz="1600" b="1" dirty="0">
                <a:latin typeface="Myriad Pro" panose="020B0503030403020204" pitchFamily="34" charset="0"/>
              </a:rPr>
              <a:t>Mapping of biogenic CO</a:t>
            </a:r>
            <a:r>
              <a:rPr lang="en-US" sz="1600" b="1" baseline="-25000" dirty="0">
                <a:latin typeface="Myriad Pro" panose="020B0503030403020204" pitchFamily="34" charset="0"/>
              </a:rPr>
              <a:t>2</a:t>
            </a:r>
            <a:r>
              <a:rPr lang="en-US" sz="1600" b="1" dirty="0">
                <a:latin typeface="Myriad Pro" panose="020B0503030403020204" pitchFamily="34" charset="0"/>
              </a:rPr>
              <a:t> sources</a:t>
            </a:r>
          </a:p>
          <a:p>
            <a:pPr lvl="2" indent="-457200" fontAlgn="base">
              <a:lnSpc>
                <a:spcPct val="150000"/>
              </a:lnSpc>
              <a:spcBef>
                <a:spcPct val="0"/>
              </a:spcBef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US" sz="1600" dirty="0">
                <a:latin typeface="Myriad Pro" panose="020B0503030403020204" pitchFamily="34" charset="0"/>
              </a:rPr>
              <a:t>existing </a:t>
            </a:r>
            <a:r>
              <a:rPr lang="en-US" sz="1600" dirty="0" err="1">
                <a:latin typeface="Myriad Pro" panose="020B0503030403020204" pitchFamily="34" charset="0"/>
              </a:rPr>
              <a:t>biomethane</a:t>
            </a:r>
            <a:r>
              <a:rPr lang="en-US" sz="1600" dirty="0">
                <a:latin typeface="Myriad Pro" panose="020B0503030403020204" pitchFamily="34" charset="0"/>
              </a:rPr>
              <a:t> upgrading plants (&gt;16 </a:t>
            </a:r>
            <a:r>
              <a:rPr lang="en-US" sz="1600" dirty="0" err="1">
                <a:latin typeface="Myriad Pro" panose="020B0503030403020204" pitchFamily="34" charset="0"/>
              </a:rPr>
              <a:t>kt</a:t>
            </a:r>
            <a:r>
              <a:rPr lang="en-US" sz="1600" dirty="0">
                <a:latin typeface="Myriad Pro" panose="020B0503030403020204" pitchFamily="34" charset="0"/>
              </a:rPr>
              <a:t> CO</a:t>
            </a:r>
            <a:r>
              <a:rPr lang="en-US" sz="1600" baseline="-25000" dirty="0">
                <a:latin typeface="Myriad Pro" panose="020B0503030403020204" pitchFamily="34" charset="0"/>
              </a:rPr>
              <a:t>2</a:t>
            </a:r>
            <a:r>
              <a:rPr lang="en-US" sz="1600" dirty="0">
                <a:latin typeface="Myriad Pro" panose="020B0503030403020204" pitchFamily="34" charset="0"/>
              </a:rPr>
              <a:t>/</a:t>
            </a:r>
            <a:r>
              <a:rPr lang="en-US" sz="1600" dirty="0" err="1">
                <a:latin typeface="Myriad Pro" panose="020B0503030403020204" pitchFamily="34" charset="0"/>
              </a:rPr>
              <a:t>yr</a:t>
            </a:r>
            <a:r>
              <a:rPr lang="en-US" sz="1600" dirty="0">
                <a:latin typeface="Myriad Pro" panose="020B0503030403020204" pitchFamily="34" charset="0"/>
              </a:rPr>
              <a:t>)</a:t>
            </a:r>
          </a:p>
          <a:p>
            <a:pPr lvl="2" indent="-457200" fontAlgn="base">
              <a:lnSpc>
                <a:spcPct val="150000"/>
              </a:lnSpc>
              <a:spcBef>
                <a:spcPct val="0"/>
              </a:spcBef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US" sz="1600" dirty="0">
                <a:latin typeface="Myriad Pro" panose="020B0503030403020204" pitchFamily="34" charset="0"/>
              </a:rPr>
              <a:t>existing bioethanol production sites (&gt; 160 </a:t>
            </a:r>
            <a:r>
              <a:rPr lang="en-US" sz="1600" dirty="0" err="1">
                <a:latin typeface="Myriad Pro" panose="020B0503030403020204" pitchFamily="34" charset="0"/>
              </a:rPr>
              <a:t>kt</a:t>
            </a:r>
            <a:r>
              <a:rPr lang="en-US" sz="1600" dirty="0">
                <a:latin typeface="Myriad Pro" panose="020B0503030403020204" pitchFamily="34" charset="0"/>
              </a:rPr>
              <a:t> CO</a:t>
            </a:r>
            <a:r>
              <a:rPr lang="en-US" sz="1600" baseline="-25000" dirty="0">
                <a:latin typeface="Myriad Pro" panose="020B0503030403020204" pitchFamily="34" charset="0"/>
              </a:rPr>
              <a:t>2</a:t>
            </a:r>
            <a:r>
              <a:rPr lang="en-US" sz="1600" dirty="0">
                <a:latin typeface="Myriad Pro" panose="020B0503030403020204" pitchFamily="34" charset="0"/>
              </a:rPr>
              <a:t>/</a:t>
            </a:r>
            <a:r>
              <a:rPr lang="en-US" sz="1600" dirty="0" err="1">
                <a:latin typeface="Myriad Pro" panose="020B0503030403020204" pitchFamily="34" charset="0"/>
              </a:rPr>
              <a:t>yr</a:t>
            </a:r>
            <a:r>
              <a:rPr lang="en-US" sz="1600" dirty="0">
                <a:latin typeface="Myriad Pro" panose="020B0503030403020204" pitchFamily="34" charset="0"/>
              </a:rPr>
              <a:t>)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US" sz="1600" b="1" dirty="0">
                <a:latin typeface="Myriad Pro" panose="020B0503030403020204" pitchFamily="34" charset="0"/>
              </a:rPr>
              <a:t>Mapping of RES sources</a:t>
            </a:r>
          </a:p>
          <a:p>
            <a:pPr lvl="2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US" sz="1600" dirty="0">
                <a:latin typeface="Myriad Pro" panose="020B0503030403020204" pitchFamily="34" charset="0"/>
              </a:rPr>
              <a:t>Existing onshore wind farms &gt; 1 MW</a:t>
            </a:r>
          </a:p>
          <a:p>
            <a:pPr lvl="2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US" sz="1600" dirty="0">
                <a:latin typeface="Myriad Pro" panose="020B0503030403020204" pitchFamily="34" charset="0"/>
              </a:rPr>
              <a:t>Existing solar power plants &gt; 1 MW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de-AT" sz="1600" b="1" dirty="0">
                <a:latin typeface="Myriad Pro" panose="020B0503030403020204" pitchFamily="34" charset="0"/>
              </a:rPr>
              <a:t>Focus on 4 </a:t>
            </a:r>
            <a:r>
              <a:rPr lang="de-AT" sz="1600" b="1" dirty="0" err="1">
                <a:latin typeface="Myriad Pro" panose="020B0503030403020204" pitchFamily="34" charset="0"/>
              </a:rPr>
              <a:t>categories</a:t>
            </a:r>
            <a:r>
              <a:rPr lang="de-AT" sz="1600" b="1" dirty="0">
                <a:latin typeface="Myriad Pro" panose="020B0503030403020204" pitchFamily="34" charset="0"/>
              </a:rPr>
              <a:t> </a:t>
            </a:r>
            <a:r>
              <a:rPr lang="de-AT" sz="1600" b="1" dirty="0" err="1">
                <a:latin typeface="Myriad Pro" panose="020B0503030403020204" pitchFamily="34" charset="0"/>
              </a:rPr>
              <a:t>of</a:t>
            </a:r>
            <a:r>
              <a:rPr lang="de-AT" sz="1600" b="1" dirty="0">
                <a:latin typeface="Myriad Pro" panose="020B0503030403020204" pitchFamily="34" charset="0"/>
              </a:rPr>
              <a:t> plant </a:t>
            </a:r>
            <a:r>
              <a:rPr lang="de-AT" sz="1600" b="1" dirty="0" err="1">
                <a:latin typeface="Myriad Pro" panose="020B0503030403020204" pitchFamily="34" charset="0"/>
              </a:rPr>
              <a:t>sizes</a:t>
            </a:r>
            <a:r>
              <a:rPr lang="de-AT" sz="1600" b="1" dirty="0">
                <a:latin typeface="Myriad Pro" panose="020B0503030403020204" pitchFamily="34" charset="0"/>
              </a:rPr>
              <a:t> </a:t>
            </a:r>
            <a:r>
              <a:rPr lang="de-AT" sz="1600" b="1" dirty="0" err="1">
                <a:latin typeface="Myriad Pro" panose="020B0503030403020204" pitchFamily="34" charset="0"/>
              </a:rPr>
              <a:t>from</a:t>
            </a:r>
            <a:r>
              <a:rPr lang="de-AT" sz="1600" b="1" dirty="0">
                <a:latin typeface="Myriad Pro" panose="020B0503030403020204" pitchFamily="34" charset="0"/>
              </a:rPr>
              <a:t> 1 </a:t>
            </a:r>
            <a:r>
              <a:rPr lang="de-AT" sz="1600" b="1" dirty="0" err="1">
                <a:latin typeface="Myriad Pro" panose="020B0503030403020204" pitchFamily="34" charset="0"/>
              </a:rPr>
              <a:t>to</a:t>
            </a:r>
            <a:r>
              <a:rPr lang="de-AT" sz="1600" b="1" dirty="0">
                <a:latin typeface="Myriad Pro" panose="020B0503030403020204" pitchFamily="34" charset="0"/>
              </a:rPr>
              <a:t> 500 MW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3439" y="2060848"/>
            <a:ext cx="5378545" cy="3631763"/>
          </a:xfrm>
          <a:prstGeom prst="rect">
            <a:avLst/>
          </a:prstGeom>
          <a:noFill/>
          <a:ln w="19050">
            <a:solidFill>
              <a:srgbClr val="A7CC36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Based on GIS analysis tools,</a:t>
            </a:r>
            <a:br>
              <a:rPr lang="en-US" dirty="0"/>
            </a:br>
            <a:r>
              <a:rPr lang="en-US" b="1" dirty="0"/>
              <a:t>existing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and renewable power sources were </a:t>
            </a:r>
            <a:r>
              <a:rPr lang="en-US" b="1" dirty="0"/>
              <a:t>matched</a:t>
            </a:r>
            <a:r>
              <a:rPr lang="en-US" dirty="0"/>
              <a:t> to </a:t>
            </a:r>
            <a:r>
              <a:rPr lang="en-US" b="1" dirty="0"/>
              <a:t>identify possible CO</a:t>
            </a:r>
            <a:r>
              <a:rPr lang="en-US" b="1" baseline="-25000" dirty="0"/>
              <a:t>2</a:t>
            </a:r>
            <a:r>
              <a:rPr lang="en-US" b="1" dirty="0"/>
              <a:t>EXIDE production sites within Europe </a:t>
            </a:r>
            <a:r>
              <a:rPr lang="en-US" dirty="0"/>
              <a:t>to …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… </a:t>
            </a:r>
            <a:r>
              <a:rPr lang="en-US" sz="1600" b="1" dirty="0"/>
              <a:t>provide 100 % renewable based products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… avoid transport of (hazardous) reagents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… support grid operation by balancing out fluctuating,</a:t>
            </a:r>
            <a:br>
              <a:rPr lang="en-US" sz="1600" dirty="0"/>
            </a:br>
            <a:r>
              <a:rPr lang="en-US" sz="1600" dirty="0"/>
              <a:t>    locally generated renewable energy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For the </a:t>
            </a:r>
            <a:r>
              <a:rPr lang="en-US" sz="1600" b="1" dirty="0"/>
              <a:t>specific case studies</a:t>
            </a:r>
            <a:r>
              <a:rPr lang="en-US" sz="1600" dirty="0"/>
              <a:t>, additionally favorable infrastructure was considered…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…ethylene producers/consumers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…pipeline infrastructure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246" y="4087077"/>
            <a:ext cx="563011" cy="47993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472" y="3573016"/>
            <a:ext cx="450560" cy="45587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568" y="3257414"/>
            <a:ext cx="512794" cy="5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9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0585176" cy="1325563"/>
          </a:xfrm>
        </p:spPr>
        <p:txBody>
          <a:bodyPr>
            <a:normAutofit/>
          </a:bodyPr>
          <a:lstStyle/>
          <a:p>
            <a:r>
              <a:rPr lang="en-GB" altLang="en-US" dirty="0"/>
              <a:t>GIS based approach for roll-out scenarios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29042" y="1337495"/>
            <a:ext cx="10387438" cy="432048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de-DE" sz="2200" b="1" dirty="0" err="1">
                <a:solidFill>
                  <a:srgbClr val="2DAAE1"/>
                </a:solidFill>
              </a:rPr>
              <a:t>Visualisation</a:t>
            </a:r>
            <a:r>
              <a:rPr lang="de-DE" sz="2200" b="1" dirty="0">
                <a:solidFill>
                  <a:srgbClr val="2DAAE1"/>
                </a:solidFill>
              </a:rPr>
              <a:t> &amp; </a:t>
            </a:r>
            <a:r>
              <a:rPr lang="de-DE" sz="2200" b="1" dirty="0" err="1">
                <a:solidFill>
                  <a:srgbClr val="2DAAE1"/>
                </a:solidFill>
              </a:rPr>
              <a:t>intersection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of</a:t>
            </a:r>
            <a:r>
              <a:rPr lang="de-DE" sz="2200" b="1" dirty="0">
                <a:solidFill>
                  <a:srgbClr val="2DAAE1"/>
                </a:solidFill>
              </a:rPr>
              <a:t> CO</a:t>
            </a:r>
            <a:r>
              <a:rPr lang="de-DE" sz="2200" b="1" baseline="-25000" dirty="0">
                <a:solidFill>
                  <a:srgbClr val="2DAAE1"/>
                </a:solidFill>
              </a:rPr>
              <a:t>2</a:t>
            </a:r>
            <a:r>
              <a:rPr lang="de-DE" sz="2200" b="1" dirty="0">
                <a:solidFill>
                  <a:srgbClr val="2DAAE1"/>
                </a:solidFill>
              </a:rPr>
              <a:t>-point </a:t>
            </a:r>
            <a:r>
              <a:rPr lang="de-DE" sz="2200" b="1" dirty="0" err="1">
                <a:solidFill>
                  <a:srgbClr val="2DAAE1"/>
                </a:solidFill>
              </a:rPr>
              <a:t>soures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and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renewable</a:t>
            </a:r>
            <a:r>
              <a:rPr lang="de-DE" sz="2200" b="1" dirty="0">
                <a:solidFill>
                  <a:srgbClr val="2DAAE1"/>
                </a:solidFill>
              </a:rPr>
              <a:t> power </a:t>
            </a:r>
            <a:r>
              <a:rPr lang="de-DE" sz="2200" b="1" dirty="0" err="1">
                <a:solidFill>
                  <a:srgbClr val="2DAAE1"/>
                </a:solidFill>
              </a:rPr>
              <a:t>plants</a:t>
            </a:r>
            <a:endParaRPr lang="de-AT" sz="2200" b="1" dirty="0">
              <a:solidFill>
                <a:srgbClr val="2DAAE1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03" y="1988840"/>
            <a:ext cx="6570062" cy="460851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029145" y="551723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Source: Energieinstitut an der JKU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875" y="3452367"/>
            <a:ext cx="4496538" cy="1466489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6995065" y="2063696"/>
            <a:ext cx="47175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tabLst>
                <a:tab pos="525463" algn="l"/>
              </a:tabLst>
              <a:defRPr/>
            </a:pPr>
            <a:r>
              <a:rPr lang="en-US" sz="1600" b="1" dirty="0">
                <a:latin typeface="Myriad Pro" panose="020B0503030403020204" pitchFamily="34" charset="0"/>
              </a:rPr>
              <a:t>3 case studies in 3 countries</a:t>
            </a:r>
            <a:br>
              <a:rPr lang="en-US" sz="1600" b="1" dirty="0">
                <a:latin typeface="Myriad Pro" panose="020B0503030403020204" pitchFamily="34" charset="0"/>
              </a:rPr>
            </a:br>
            <a:r>
              <a:rPr lang="en-US" sz="1400" dirty="0" err="1">
                <a:latin typeface="Myriad Pro" panose="020B0503030403020204" pitchFamily="34" charset="0"/>
              </a:rPr>
              <a:t>concidering</a:t>
            </a:r>
            <a:r>
              <a:rPr lang="en-US" sz="1400" dirty="0">
                <a:latin typeface="Myriad Pro" panose="020B0503030403020204" pitchFamily="34" charset="0"/>
              </a:rPr>
              <a:t> local conditions, existing </a:t>
            </a:r>
            <a:r>
              <a:rPr lang="en-US" sz="1400" dirty="0" err="1">
                <a:latin typeface="Myriad Pro" panose="020B0503030403020204" pitchFamily="34" charset="0"/>
              </a:rPr>
              <a:t>infrastuctures</a:t>
            </a:r>
            <a:r>
              <a:rPr lang="en-US" sz="14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1026" name="Picture 2" descr="XXL Flagge Deutschland in 3m x 5m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49" y="2791503"/>
            <a:ext cx="493481" cy="4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endClub100&amp;reg; Fahne Flagge &amp;bdquo;Gro&amp;szlig;britannien Great Britain UK Union Jack&amp;ldquo; - 150x90 cm / 90x150c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07" y="2885260"/>
            <a:ext cx="488119" cy="3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-na.ssl-images-amazon.com/images/I/51FQY6v1SQL._AC_SL1500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446" y="2873667"/>
            <a:ext cx="470731" cy="3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7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0585176" cy="1325563"/>
          </a:xfrm>
        </p:spPr>
        <p:txBody>
          <a:bodyPr>
            <a:normAutofit/>
          </a:bodyPr>
          <a:lstStyle/>
          <a:p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potential </a:t>
            </a:r>
            <a:r>
              <a:rPr lang="de-DE" dirty="0" err="1"/>
              <a:t>technology</a:t>
            </a:r>
            <a:r>
              <a:rPr lang="de-DE" dirty="0"/>
              <a:t> roll-out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1893" y="1556792"/>
            <a:ext cx="8352928" cy="432048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en-US" sz="2200" b="1" dirty="0">
                <a:solidFill>
                  <a:srgbClr val="2DAAE1"/>
                </a:solidFill>
              </a:rPr>
              <a:t>Modelling of fluctuating renewable power generation</a:t>
            </a:r>
            <a:endParaRPr lang="de-AT" sz="2200" b="1" dirty="0">
              <a:solidFill>
                <a:srgbClr val="2DAAE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2" y="2483378"/>
            <a:ext cx="3758740" cy="154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2" y="2439283"/>
            <a:ext cx="3928730" cy="165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 b="3721"/>
          <a:stretch/>
        </p:blipFill>
        <p:spPr bwMode="auto">
          <a:xfrm>
            <a:off x="654411" y="4049553"/>
            <a:ext cx="3869355" cy="148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437349" y="2090692"/>
            <a:ext cx="87294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Calibri"/>
                <a:cs typeface="Arial"/>
              </a:rPr>
              <a:t>Typical electricity production characteristic of a 1 MW </a:t>
            </a:r>
            <a:r>
              <a:rPr lang="en-GB" sz="1500" dirty="0">
                <a:cs typeface="Arial"/>
              </a:rPr>
              <a:t>photovoltaic power plant </a:t>
            </a:r>
            <a:r>
              <a:rPr lang="en-GB" sz="1500" dirty="0">
                <a:latin typeface="Calibri"/>
                <a:cs typeface="Arial"/>
              </a:rPr>
              <a:t>(top) &amp; </a:t>
            </a:r>
            <a:r>
              <a:rPr lang="en-GB" sz="1500" dirty="0">
                <a:cs typeface="Arial"/>
              </a:rPr>
              <a:t>wind farm </a:t>
            </a:r>
            <a:r>
              <a:rPr lang="en-GB" sz="1500" dirty="0">
                <a:latin typeface="Calibri"/>
                <a:cs typeface="Arial"/>
              </a:rPr>
              <a:t>(bottom)</a:t>
            </a:r>
            <a:endParaRPr lang="de-AT" sz="1500" dirty="0">
              <a:latin typeface="Calibri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787484" y="522551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latin typeface="Calibri"/>
                <a:cs typeface="Arial"/>
              </a:rPr>
              <a:t>The power is divided in the share of grid feed-in and power for the potential CO2EXIDE-plant for scenario </a:t>
            </a:r>
            <a:r>
              <a:rPr lang="en-GB" sz="1000" dirty="0">
                <a:cs typeface="Arial"/>
              </a:rPr>
              <a:t>development; central </a:t>
            </a:r>
            <a:r>
              <a:rPr lang="en-GB" sz="1000" dirty="0" err="1">
                <a:cs typeface="Arial"/>
              </a:rPr>
              <a:t>european</a:t>
            </a:r>
            <a:r>
              <a:rPr lang="en-GB" sz="1000" dirty="0">
                <a:cs typeface="Arial"/>
              </a:rPr>
              <a:t> conditions applied</a:t>
            </a:r>
            <a:endParaRPr lang="de-AT" sz="1000" dirty="0">
              <a:cs typeface="Arial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310890" y="4734190"/>
            <a:ext cx="394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/>
              <a:t>minimum</a:t>
            </a:r>
            <a:r>
              <a:rPr lang="de-AT" dirty="0"/>
              <a:t> </a:t>
            </a:r>
            <a:r>
              <a:rPr lang="de-AT" dirty="0" err="1"/>
              <a:t>levelized</a:t>
            </a:r>
            <a:r>
              <a:rPr lang="de-AT" dirty="0"/>
              <a:t> </a:t>
            </a:r>
            <a:r>
              <a:rPr lang="de-AT" dirty="0" err="1"/>
              <a:t>cost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CCU </a:t>
            </a:r>
            <a:r>
              <a:rPr lang="de-AT" dirty="0" err="1"/>
              <a:t>product</a:t>
            </a:r>
            <a:endParaRPr lang="de-AT" dirty="0"/>
          </a:p>
        </p:txBody>
      </p:sp>
      <p:sp>
        <p:nvSpPr>
          <p:cNvPr id="16" name="Rechteck 15"/>
          <p:cNvSpPr/>
          <p:nvPr/>
        </p:nvSpPr>
        <p:spPr>
          <a:xfrm>
            <a:off x="5310890" y="4287228"/>
            <a:ext cx="5928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err="1"/>
              <a:t>avoidance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usage</a:t>
            </a:r>
            <a:r>
              <a:rPr lang="de-AT" dirty="0"/>
              <a:t> </a:t>
            </a:r>
            <a:r>
              <a:rPr lang="de-AT" dirty="0" err="1"/>
              <a:t>competition</a:t>
            </a:r>
            <a:r>
              <a:rPr lang="de-AT" dirty="0"/>
              <a:t> &amp; </a:t>
            </a:r>
            <a:r>
              <a:rPr lang="de-AT" dirty="0" err="1"/>
              <a:t>system</a:t>
            </a:r>
            <a:r>
              <a:rPr lang="de-AT" dirty="0"/>
              <a:t> </a:t>
            </a:r>
            <a:r>
              <a:rPr lang="de-AT" dirty="0" err="1"/>
              <a:t>inefficiencies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517558" y="5538063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Source: Energieinstitut an der JKU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830" y="2520516"/>
            <a:ext cx="695752" cy="59308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7657" y="3877616"/>
            <a:ext cx="572099" cy="57884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7964" y="4762662"/>
            <a:ext cx="298646" cy="28276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5458" y="4323961"/>
            <a:ext cx="305242" cy="2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0585176" cy="1325563"/>
          </a:xfrm>
        </p:spPr>
        <p:txBody>
          <a:bodyPr>
            <a:normAutofit/>
          </a:bodyPr>
          <a:lstStyle/>
          <a:p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takeway</a:t>
            </a:r>
            <a:r>
              <a:rPr lang="de-AT" dirty="0"/>
              <a:t>…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1893" y="1556792"/>
            <a:ext cx="8352928" cy="432048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de-AT" sz="2200" b="1" dirty="0">
                <a:solidFill>
                  <a:srgbClr val="2DAAE1"/>
                </a:solidFill>
              </a:rPr>
              <a:t>CCU, a promising </a:t>
            </a:r>
            <a:r>
              <a:rPr lang="de-AT" sz="2200" b="1" dirty="0" err="1">
                <a:solidFill>
                  <a:srgbClr val="2DAAE1"/>
                </a:solidFill>
              </a:rPr>
              <a:t>option</a:t>
            </a:r>
            <a:r>
              <a:rPr lang="de-AT" sz="2200" b="1" dirty="0">
                <a:solidFill>
                  <a:srgbClr val="2DAAE1"/>
                </a:solidFill>
              </a:rPr>
              <a:t> </a:t>
            </a:r>
            <a:r>
              <a:rPr lang="de-AT" sz="2200" b="1" dirty="0" err="1">
                <a:solidFill>
                  <a:srgbClr val="2DAAE1"/>
                </a:solidFill>
              </a:rPr>
              <a:t>for</a:t>
            </a:r>
            <a:r>
              <a:rPr lang="de-AT" sz="2200" b="1" dirty="0">
                <a:solidFill>
                  <a:srgbClr val="2DAAE1"/>
                </a:solidFill>
              </a:rPr>
              <a:t> CO</a:t>
            </a:r>
            <a:r>
              <a:rPr lang="de-AT" sz="2200" b="1" baseline="-25000" dirty="0">
                <a:solidFill>
                  <a:srgbClr val="2DAAE1"/>
                </a:solidFill>
              </a:rPr>
              <a:t>2</a:t>
            </a:r>
            <a:r>
              <a:rPr lang="de-AT" sz="2200" b="1" dirty="0">
                <a:solidFill>
                  <a:srgbClr val="2DAAE1"/>
                </a:solidFill>
              </a:rPr>
              <a:t> </a:t>
            </a:r>
            <a:r>
              <a:rPr lang="de-AT" sz="2200" b="1" dirty="0" err="1">
                <a:solidFill>
                  <a:srgbClr val="2DAAE1"/>
                </a:solidFill>
              </a:rPr>
              <a:t>emission</a:t>
            </a:r>
            <a:r>
              <a:rPr lang="de-AT" sz="2200" b="1" dirty="0">
                <a:solidFill>
                  <a:srgbClr val="2DAAE1"/>
                </a:solidFill>
              </a:rPr>
              <a:t> </a:t>
            </a:r>
            <a:r>
              <a:rPr lang="de-AT" sz="2200" b="1" dirty="0" err="1">
                <a:solidFill>
                  <a:srgbClr val="2DAAE1"/>
                </a:solidFill>
              </a:rPr>
              <a:t>reductions</a:t>
            </a:r>
            <a:endParaRPr lang="de-AT" sz="2200" b="1" dirty="0">
              <a:solidFill>
                <a:srgbClr val="2DAAE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9468882" y="2167696"/>
            <a:ext cx="2243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</a:t>
            </a:r>
            <a:r>
              <a:rPr lang="en-US" b="1" baseline="-25000" dirty="0"/>
              <a:t>2 </a:t>
            </a:r>
            <a:r>
              <a:rPr lang="en-US" b="1" dirty="0"/>
              <a:t>use is a complement,</a:t>
            </a:r>
            <a:br>
              <a:rPr lang="en-US" b="1" dirty="0"/>
            </a:br>
            <a:r>
              <a:rPr lang="en-US" b="1" dirty="0"/>
              <a:t>not an alternative to large-scale emissions reductions.</a:t>
            </a:r>
            <a:endParaRPr lang="de-AT" dirty="0"/>
          </a:p>
        </p:txBody>
      </p:sp>
      <p:sp>
        <p:nvSpPr>
          <p:cNvPr id="23" name="Abgerundetes Rechteck 22"/>
          <p:cNvSpPr/>
          <p:nvPr/>
        </p:nvSpPr>
        <p:spPr>
          <a:xfrm>
            <a:off x="9408368" y="2102578"/>
            <a:ext cx="2345132" cy="1542446"/>
          </a:xfrm>
          <a:prstGeom prst="roundRect">
            <a:avLst/>
          </a:prstGeom>
          <a:noFill/>
          <a:ln>
            <a:solidFill>
              <a:srgbClr val="A4A4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feld 23"/>
          <p:cNvSpPr txBox="1"/>
          <p:nvPr/>
        </p:nvSpPr>
        <p:spPr>
          <a:xfrm>
            <a:off x="550176" y="2122040"/>
            <a:ext cx="87129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4A418"/>
              </a:buClr>
              <a:buFont typeface="Wingdings" panose="05000000000000000000" pitchFamily="2" charset="2"/>
              <a:buChar char="Ø"/>
            </a:pPr>
            <a:r>
              <a:rPr lang="de-DE" dirty="0"/>
              <a:t>The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reductive</a:t>
            </a:r>
            <a:r>
              <a:rPr lang="de-DE" b="1" dirty="0"/>
              <a:t> </a:t>
            </a:r>
            <a:r>
              <a:rPr lang="de-DE" b="1" dirty="0" err="1"/>
              <a:t>activation</a:t>
            </a:r>
            <a:r>
              <a:rPr lang="de-DE" b="1" dirty="0"/>
              <a:t>, </a:t>
            </a:r>
            <a:r>
              <a:rPr lang="de-DE" b="1" dirty="0" err="1"/>
              <a:t>catalytic</a:t>
            </a:r>
            <a:r>
              <a:rPr lang="de-DE" b="1" dirty="0"/>
              <a:t> </a:t>
            </a:r>
            <a:r>
              <a:rPr lang="de-DE" b="1" dirty="0" err="1"/>
              <a:t>technologies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CO</a:t>
            </a:r>
            <a:r>
              <a:rPr lang="de-DE" b="1" baseline="-25000" dirty="0"/>
              <a:t>2</a:t>
            </a:r>
            <a:r>
              <a:rPr lang="de-DE" b="1" dirty="0"/>
              <a:t> </a:t>
            </a:r>
            <a:r>
              <a:rPr lang="de-DE" b="1" dirty="0" err="1"/>
              <a:t>conversion</a:t>
            </a:r>
            <a:r>
              <a:rPr lang="de-DE" b="1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fuels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chemcials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b="1" dirty="0"/>
              <a:t>a </a:t>
            </a:r>
            <a:r>
              <a:rPr lang="de-DE" b="1" dirty="0" err="1"/>
              <a:t>dynamic</a:t>
            </a:r>
            <a:r>
              <a:rPr lang="de-DE" b="1" dirty="0"/>
              <a:t> </a:t>
            </a:r>
            <a:r>
              <a:rPr lang="de-DE" b="1" dirty="0" err="1"/>
              <a:t>field</a:t>
            </a:r>
            <a:r>
              <a:rPr lang="de-DE" b="1" dirty="0"/>
              <a:t>.</a:t>
            </a:r>
            <a:endParaRPr lang="de-AT" b="1" dirty="0"/>
          </a:p>
          <a:p>
            <a:pPr marL="285750" indent="-285750">
              <a:spcAft>
                <a:spcPts val="600"/>
              </a:spcAft>
              <a:buClr>
                <a:srgbClr val="A4A418"/>
              </a:buClr>
              <a:buFont typeface="Wingdings" panose="05000000000000000000" pitchFamily="2" charset="2"/>
              <a:buChar char="Ø"/>
            </a:pPr>
            <a:r>
              <a:rPr lang="de-AT" dirty="0" err="1"/>
              <a:t>Achieving</a:t>
            </a:r>
            <a:r>
              <a:rPr lang="de-AT" dirty="0"/>
              <a:t> a </a:t>
            </a:r>
            <a:r>
              <a:rPr lang="de-AT" b="1" dirty="0" err="1"/>
              <a:t>net</a:t>
            </a:r>
            <a:r>
              <a:rPr lang="de-AT" b="1" dirty="0"/>
              <a:t> </a:t>
            </a:r>
            <a:r>
              <a:rPr lang="de-AT" b="1" dirty="0" err="1"/>
              <a:t>zero</a:t>
            </a:r>
            <a:r>
              <a:rPr lang="de-AT" b="1" dirty="0"/>
              <a:t> </a:t>
            </a:r>
            <a:r>
              <a:rPr lang="de-AT" b="1" dirty="0" err="1"/>
              <a:t>emissions</a:t>
            </a:r>
            <a:r>
              <a:rPr lang="de-AT" b="1" dirty="0"/>
              <a:t> EU </a:t>
            </a:r>
            <a:r>
              <a:rPr lang="de-AT" b="1" dirty="0" err="1"/>
              <a:t>energy</a:t>
            </a:r>
            <a:r>
              <a:rPr lang="de-AT" b="1" dirty="0"/>
              <a:t> </a:t>
            </a:r>
            <a:r>
              <a:rPr lang="de-AT" b="1" dirty="0" err="1"/>
              <a:t>system</a:t>
            </a:r>
            <a:r>
              <a:rPr lang="de-AT" b="1" dirty="0"/>
              <a:t> </a:t>
            </a:r>
            <a:r>
              <a:rPr lang="de-AT" b="1" dirty="0" err="1"/>
              <a:t>by</a:t>
            </a:r>
            <a:r>
              <a:rPr lang="de-AT" b="1" dirty="0"/>
              <a:t> 2050 </a:t>
            </a:r>
            <a:r>
              <a:rPr lang="de-AT" dirty="0" err="1"/>
              <a:t>based</a:t>
            </a:r>
            <a:r>
              <a:rPr lang="de-AT" dirty="0"/>
              <a:t> on </a:t>
            </a:r>
            <a:r>
              <a:rPr lang="de-AT" dirty="0" err="1"/>
              <a:t>predominantly</a:t>
            </a:r>
            <a:r>
              <a:rPr lang="de-AT" dirty="0"/>
              <a:t> </a:t>
            </a:r>
            <a:r>
              <a:rPr lang="de-AT" dirty="0" err="1"/>
              <a:t>renewables</a:t>
            </a:r>
            <a:r>
              <a:rPr lang="de-AT" dirty="0"/>
              <a:t> </a:t>
            </a:r>
            <a:r>
              <a:rPr lang="de-AT" b="1" dirty="0" err="1"/>
              <a:t>is</a:t>
            </a:r>
            <a:r>
              <a:rPr lang="de-AT" b="1" dirty="0"/>
              <a:t> a </a:t>
            </a:r>
            <a:r>
              <a:rPr lang="de-AT" b="1" dirty="0" err="1"/>
              <a:t>prerequisite</a:t>
            </a:r>
            <a:r>
              <a:rPr lang="de-AT" b="1" dirty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A4A418"/>
              </a:buClr>
              <a:buFont typeface="Wingdings" panose="05000000000000000000" pitchFamily="2" charset="2"/>
              <a:buChar char="Ø"/>
            </a:pPr>
            <a:r>
              <a:rPr lang="de-DE" dirty="0"/>
              <a:t>In </a:t>
            </a:r>
            <a:r>
              <a:rPr lang="de-DE" b="1" dirty="0" err="1"/>
              <a:t>absence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binding</a:t>
            </a:r>
            <a:r>
              <a:rPr lang="de-DE" b="1" dirty="0"/>
              <a:t> international </a:t>
            </a:r>
            <a:r>
              <a:rPr lang="de-DE" b="1" dirty="0" err="1"/>
              <a:t>climate</a:t>
            </a:r>
            <a:r>
              <a:rPr lang="de-DE" b="1" dirty="0"/>
              <a:t> </a:t>
            </a:r>
            <a:r>
              <a:rPr lang="de-DE" b="1" dirty="0" err="1"/>
              <a:t>agreements</a:t>
            </a:r>
            <a:r>
              <a:rPr lang="de-DE" b="1" dirty="0"/>
              <a:t>, a </a:t>
            </a:r>
            <a:r>
              <a:rPr lang="de-DE" b="1" dirty="0" err="1"/>
              <a:t>sufficient</a:t>
            </a:r>
            <a:r>
              <a:rPr lang="de-DE" b="1" dirty="0"/>
              <a:t> high </a:t>
            </a:r>
            <a:r>
              <a:rPr lang="de-DE" b="1" dirty="0" err="1"/>
              <a:t>price</a:t>
            </a:r>
            <a:r>
              <a:rPr lang="de-DE" b="1" dirty="0"/>
              <a:t> on CO</a:t>
            </a:r>
            <a:r>
              <a:rPr lang="de-DE" b="1" baseline="-25000" dirty="0"/>
              <a:t>2</a:t>
            </a:r>
            <a:r>
              <a:rPr lang="de-DE" b="1" dirty="0"/>
              <a:t> </a:t>
            </a:r>
            <a:r>
              <a:rPr lang="de-DE" dirty="0" err="1"/>
              <a:t>emissions</a:t>
            </a:r>
            <a:r>
              <a:rPr lang="de-DE" dirty="0"/>
              <a:t>, CCU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hardly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A4A418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Nevertheless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need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identify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range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future-proof</a:t>
            </a:r>
            <a:r>
              <a:rPr lang="de-DE" b="1" dirty="0"/>
              <a:t> CCU </a:t>
            </a:r>
            <a:r>
              <a:rPr lang="de-DE" b="1" dirty="0" err="1"/>
              <a:t>technologies</a:t>
            </a:r>
            <a:r>
              <a:rPr lang="de-DE" b="1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periods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A4A418"/>
              </a:buClr>
              <a:buFont typeface="Wingdings" panose="05000000000000000000" pitchFamily="2" charset="2"/>
              <a:buChar char="Ø"/>
            </a:pPr>
            <a:r>
              <a:rPr lang="de-DE" dirty="0"/>
              <a:t>As </a:t>
            </a:r>
            <a:r>
              <a:rPr lang="de-DE" dirty="0" err="1"/>
              <a:t>with</a:t>
            </a:r>
            <a:r>
              <a:rPr lang="de-DE" dirty="0"/>
              <a:t> all </a:t>
            </a:r>
            <a:r>
              <a:rPr lang="de-DE" dirty="0" err="1"/>
              <a:t>renewables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division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/>
              <a:t>stringent </a:t>
            </a:r>
            <a:r>
              <a:rPr lang="de-DE" b="1" dirty="0" err="1"/>
              <a:t>sustainability</a:t>
            </a:r>
            <a:r>
              <a:rPr lang="de-DE" b="1" dirty="0"/>
              <a:t> </a:t>
            </a:r>
            <a:r>
              <a:rPr lang="de-DE" b="1" dirty="0" err="1"/>
              <a:t>criterias</a:t>
            </a:r>
            <a:r>
              <a:rPr lang="de-DE" b="1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advantage</a:t>
            </a:r>
            <a:r>
              <a:rPr lang="de-DE" dirty="0"/>
              <a:t>. A </a:t>
            </a:r>
            <a:r>
              <a:rPr lang="de-DE" dirty="0" err="1"/>
              <a:t>framework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evolving</a:t>
            </a:r>
            <a:r>
              <a:rPr lang="de-DE" dirty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988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150" y="921657"/>
            <a:ext cx="5731497" cy="4883609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 Our European projects</a:t>
            </a:r>
            <a:br>
              <a:rPr lang="en-US" dirty="0"/>
            </a:br>
            <a:r>
              <a:rPr lang="en-US" dirty="0"/>
              <a:t> in the area of</a:t>
            </a:r>
            <a:br>
              <a:rPr lang="en-US" dirty="0"/>
            </a:br>
            <a:r>
              <a:rPr lang="en-US" dirty="0"/>
              <a:t> technology</a:t>
            </a:r>
            <a:br>
              <a:rPr lang="en-US" dirty="0"/>
            </a:br>
            <a:r>
              <a:rPr lang="en-US" dirty="0"/>
              <a:t> assessments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1893" y="1556792"/>
            <a:ext cx="8352928" cy="432048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de-AT" sz="2200" b="1" dirty="0" err="1">
                <a:solidFill>
                  <a:srgbClr val="2DAAE1"/>
                </a:solidFill>
              </a:rPr>
              <a:t>Energy</a:t>
            </a:r>
            <a:r>
              <a:rPr lang="de-AT" sz="2200" b="1" dirty="0">
                <a:solidFill>
                  <a:srgbClr val="2DAAE1"/>
                </a:solidFill>
              </a:rPr>
              <a:t> Institute </a:t>
            </a:r>
            <a:r>
              <a:rPr lang="de-AT" sz="2200" b="1" dirty="0" err="1">
                <a:solidFill>
                  <a:srgbClr val="2DAAE1"/>
                </a:solidFill>
              </a:rPr>
              <a:t>activities</a:t>
            </a:r>
            <a:r>
              <a:rPr lang="de-AT" sz="2200" b="1" dirty="0">
                <a:solidFill>
                  <a:srgbClr val="2DAAE1"/>
                </a:solidFill>
              </a:rPr>
              <a:t> in </a:t>
            </a:r>
            <a:r>
              <a:rPr lang="de-AT" sz="2200" b="1" dirty="0" err="1">
                <a:solidFill>
                  <a:srgbClr val="2DAAE1"/>
                </a:solidFill>
              </a:rPr>
              <a:t>process</a:t>
            </a:r>
            <a:r>
              <a:rPr lang="de-AT" sz="2200" b="1" dirty="0">
                <a:solidFill>
                  <a:srgbClr val="2DAAE1"/>
                </a:solidFill>
              </a:rPr>
              <a:t> </a:t>
            </a:r>
            <a:r>
              <a:rPr lang="de-AT" sz="2200" b="1" dirty="0" err="1">
                <a:solidFill>
                  <a:srgbClr val="2DAAE1"/>
                </a:solidFill>
              </a:rPr>
              <a:t>assessment</a:t>
            </a:r>
            <a:endParaRPr lang="de-AT" sz="2200" b="1" dirty="0">
              <a:solidFill>
                <a:srgbClr val="2DAAE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r="41443" b="6577"/>
          <a:stretch/>
        </p:blipFill>
        <p:spPr>
          <a:xfrm>
            <a:off x="335361" y="921657"/>
            <a:ext cx="5856606" cy="48836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5902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265113" indent="0" algn="ctr">
              <a:buNone/>
            </a:pPr>
            <a:r>
              <a:rPr lang="en-US" sz="7200" dirty="0"/>
              <a:t>Many thanks for your attention!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6AB489F-049B-4739-8303-43FF4E24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GB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9DE601A-7437-4F04-A82D-D782C0F79A3E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340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82EFDD46-42D8-45D3-852F-598E5E2A46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10485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6"/>
          <a:stretch/>
        </p:blipFill>
        <p:spPr bwMode="auto">
          <a:xfrm>
            <a:off x="0" y="1795165"/>
            <a:ext cx="12192000" cy="5071673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A8A7CC7-84B9-4BD1-AB20-A1FEF6CB0F5F}"/>
              </a:ext>
            </a:extLst>
          </p:cNvPr>
          <p:cNvSpPr txBox="1">
            <a:spLocks/>
          </p:cNvSpPr>
          <p:nvPr/>
        </p:nvSpPr>
        <p:spPr bwMode="auto">
          <a:xfrm>
            <a:off x="5708912" y="2060848"/>
            <a:ext cx="6418287" cy="3600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  <a:defRPr/>
            </a:pPr>
            <a:r>
              <a:rPr lang="en-GB" sz="3400" dirty="0">
                <a:solidFill>
                  <a:srgbClr val="A7CC36"/>
                </a:solidFill>
              </a:rPr>
              <a:t>Project coordinatio</a:t>
            </a:r>
            <a:r>
              <a:rPr lang="en-GB" sz="3400" spc="-300" dirty="0">
                <a:solidFill>
                  <a:srgbClr val="A7CC36"/>
                </a:solidFill>
              </a:rPr>
              <a:t>n</a:t>
            </a:r>
            <a:endParaRPr lang="en-GB" sz="3400" dirty="0">
              <a:solidFill>
                <a:srgbClr val="A7CC3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br>
              <a:rPr lang="en-GB" sz="1100" dirty="0"/>
            </a:br>
            <a:r>
              <a:rPr lang="en-GB" sz="2200" b="1" dirty="0">
                <a:solidFill>
                  <a:schemeClr val="bg1"/>
                </a:solidFill>
              </a:rPr>
              <a:t>Arne Roth</a:t>
            </a:r>
            <a:br>
              <a:rPr lang="en-GB" sz="2200" dirty="0">
                <a:solidFill>
                  <a:schemeClr val="bg1"/>
                </a:solidFill>
              </a:rPr>
            </a:br>
            <a:r>
              <a:rPr lang="pt-BR" sz="2200" dirty="0">
                <a:solidFill>
                  <a:schemeClr val="bg1"/>
                </a:solidFill>
              </a:rPr>
              <a:t>arne.roth@igb.fraunhofer.de</a:t>
            </a:r>
            <a:endParaRPr lang="en-GB" sz="2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sz="2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sz="2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sz="2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sz="2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GB" sz="2200" b="1" dirty="0">
                <a:solidFill>
                  <a:schemeClr val="bg1"/>
                </a:solidFill>
              </a:rPr>
              <a:t>Fraunhofer IGB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en-GB" sz="2200" dirty="0" err="1">
                <a:solidFill>
                  <a:schemeClr val="bg1"/>
                </a:solidFill>
              </a:rPr>
              <a:t>Nobelstrasse</a:t>
            </a:r>
            <a:r>
              <a:rPr lang="en-GB" sz="2200" dirty="0">
                <a:solidFill>
                  <a:schemeClr val="bg1"/>
                </a:solidFill>
              </a:rPr>
              <a:t> 12, 70569 Stuttgart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en-GB" sz="2200" dirty="0">
                <a:solidFill>
                  <a:schemeClr val="bg1"/>
                </a:solidFill>
              </a:rPr>
              <a:t>Germany</a:t>
            </a:r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endParaRPr lang="en-GB" sz="22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-1936716" y="6953639"/>
            <a:ext cx="1965210" cy="1090849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200" dirty="0">
              <a:solidFill>
                <a:schemeClr val="bg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4C040F3-612C-4002-AF69-774A89ECF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849" y="260648"/>
            <a:ext cx="1817791" cy="687125"/>
          </a:xfrm>
          <a:prstGeom prst="rect">
            <a:avLst/>
          </a:prstGeom>
        </p:spPr>
      </p:pic>
      <p:pic>
        <p:nvPicPr>
          <p:cNvPr id="13" name="Grafik 30">
            <a:extLst>
              <a:ext uri="{FF2B5EF4-FFF2-40B4-BE49-F238E27FC236}">
                <a16:creationId xmlns:a16="http://schemas.microsoft.com/office/drawing/2014/main" id="{FF61EE15-7A9B-4FBA-AA68-4E1246A3D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6125" y="3640131"/>
            <a:ext cx="2496240" cy="681326"/>
          </a:xfrm>
          <a:prstGeom prst="rect">
            <a:avLst/>
          </a:prstGeom>
          <a:noFill/>
        </p:spPr>
      </p:pic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75DFF6E-D25B-43CC-8A81-F6025086FA3D}"/>
              </a:ext>
            </a:extLst>
          </p:cNvPr>
          <p:cNvSpPr txBox="1">
            <a:spLocks/>
          </p:cNvSpPr>
          <p:nvPr/>
        </p:nvSpPr>
        <p:spPr bwMode="auto">
          <a:xfrm>
            <a:off x="544221" y="2060848"/>
            <a:ext cx="4687683" cy="41763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  <a:defRPr/>
            </a:pPr>
            <a:r>
              <a:rPr lang="en-GB" sz="3700" dirty="0">
                <a:solidFill>
                  <a:srgbClr val="A7CC36"/>
                </a:solidFill>
              </a:rPr>
              <a:t>Contact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br>
              <a:rPr lang="en-GB" sz="1200" dirty="0"/>
            </a:br>
            <a:r>
              <a:rPr lang="en-GB" sz="2400" b="1" dirty="0">
                <a:solidFill>
                  <a:schemeClr val="bg1"/>
                </a:solidFill>
              </a:rPr>
              <a:t>Johannes Lindorfer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it-IT" sz="2400" dirty="0">
                <a:solidFill>
                  <a:schemeClr val="bg1"/>
                </a:solidFill>
              </a:rPr>
              <a:t>lindorfer@energieinstitut-linz.at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GB" sz="19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GB" sz="2400" b="1" dirty="0">
                <a:solidFill>
                  <a:schemeClr val="bg1"/>
                </a:solidFill>
              </a:rPr>
              <a:t>Energy Institute at the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Johannes Kepler University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dirty="0" err="1">
                <a:solidFill>
                  <a:schemeClr val="bg1"/>
                </a:solidFill>
              </a:rPr>
              <a:t>Altenberger</a:t>
            </a:r>
            <a:r>
              <a:rPr lang="en-GB" sz="2400" dirty="0">
                <a:solidFill>
                  <a:schemeClr val="bg1"/>
                </a:solidFill>
              </a:rPr>
              <a:t> Strasse 69, 4040 Linz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Austria </a:t>
            </a:r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endParaRPr lang="en-GB" sz="22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C6C1BB-64F1-45BD-8267-7F3B38AA22A1}"/>
              </a:ext>
            </a:extLst>
          </p:cNvPr>
          <p:cNvGrpSpPr/>
          <p:nvPr/>
        </p:nvGrpSpPr>
        <p:grpSpPr>
          <a:xfrm>
            <a:off x="7824192" y="5589240"/>
            <a:ext cx="3960440" cy="850015"/>
            <a:chOff x="7824192" y="5877272"/>
            <a:chExt cx="3960440" cy="850015"/>
          </a:xfrm>
        </p:grpSpPr>
        <p:sp>
          <p:nvSpPr>
            <p:cNvPr id="16" name="Inhaltsplatzhalter 2">
              <a:extLst>
                <a:ext uri="{FF2B5EF4-FFF2-40B4-BE49-F238E27FC236}">
                  <a16:creationId xmlns:a16="http://schemas.microsoft.com/office/drawing/2014/main" id="{53F556EB-B0DE-40B6-B8B7-C2502D4315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24192" y="6007207"/>
              <a:ext cx="3960440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/>
                <a:buNone/>
                <a:defRPr/>
              </a:pPr>
              <a:r>
                <a:rPr lang="de-DE" dirty="0">
                  <a:solidFill>
                    <a:srgbClr val="A7CC36"/>
                  </a:solidFill>
                </a:rPr>
                <a:t>www.C</a:t>
              </a:r>
              <a:r>
                <a:rPr lang="en-GB" dirty="0">
                  <a:solidFill>
                    <a:srgbClr val="A7CC36"/>
                  </a:solidFill>
                </a:rPr>
                <a:t>O2EXIDE.eu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D977A98-551A-4E1D-9484-8DB64466116C}"/>
                </a:ext>
              </a:extLst>
            </p:cNvPr>
            <p:cNvSpPr/>
            <p:nvPr/>
          </p:nvSpPr>
          <p:spPr bwMode="auto">
            <a:xfrm>
              <a:off x="7824192" y="5877272"/>
              <a:ext cx="3960440" cy="720080"/>
            </a:xfrm>
            <a:prstGeom prst="rect">
              <a:avLst/>
            </a:prstGeom>
            <a:noFill/>
            <a:ln w="28575">
              <a:solidFill>
                <a:srgbClr val="A7C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8E510434-35CE-49F3-AA90-0B89F503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Information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9D172BE-3A4E-4920-8A6A-1FDA747714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628" y="3495797"/>
            <a:ext cx="2370012" cy="10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</a:t>
            </a:r>
            <a:r>
              <a:rPr lang="de-AT" baseline="-25000" dirty="0"/>
              <a:t>2</a:t>
            </a:r>
            <a:r>
              <a:rPr lang="de-AT" dirty="0"/>
              <a:t> –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emission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feedstock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0" y="1316616"/>
            <a:ext cx="12192000" cy="3888431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Font typeface="Arial"/>
              <a:buNone/>
            </a:pPr>
            <a:r>
              <a:rPr lang="de-AT" b="1" dirty="0">
                <a:solidFill>
                  <a:srgbClr val="2DAAE1"/>
                </a:solidFill>
              </a:rPr>
              <a:t>Simple </a:t>
            </a:r>
            <a:r>
              <a:rPr lang="de-AT" b="1" dirty="0" err="1">
                <a:solidFill>
                  <a:srgbClr val="2DAAE1"/>
                </a:solidFill>
              </a:rPr>
              <a:t>classification</a:t>
            </a:r>
            <a:r>
              <a:rPr lang="de-AT" b="1" dirty="0">
                <a:solidFill>
                  <a:srgbClr val="2DAAE1"/>
                </a:solidFill>
              </a:rPr>
              <a:t> </a:t>
            </a:r>
            <a:r>
              <a:rPr lang="de-AT" b="1" dirty="0" err="1">
                <a:solidFill>
                  <a:srgbClr val="2DAAE1"/>
                </a:solidFill>
              </a:rPr>
              <a:t>of</a:t>
            </a:r>
            <a:r>
              <a:rPr lang="de-AT" b="1" dirty="0">
                <a:solidFill>
                  <a:srgbClr val="2DAAE1"/>
                </a:solidFill>
              </a:rPr>
              <a:t> </a:t>
            </a:r>
            <a:r>
              <a:rPr lang="de-AT" b="1" dirty="0" err="1">
                <a:solidFill>
                  <a:srgbClr val="2DAAE1"/>
                </a:solidFill>
              </a:rPr>
              <a:t>pathways</a:t>
            </a:r>
            <a:r>
              <a:rPr lang="de-AT" b="1" dirty="0">
                <a:solidFill>
                  <a:srgbClr val="2DAAE1"/>
                </a:solidFill>
              </a:rPr>
              <a:t> </a:t>
            </a:r>
            <a:r>
              <a:rPr lang="de-AT" b="1" dirty="0" err="1">
                <a:solidFill>
                  <a:srgbClr val="2DAAE1"/>
                </a:solidFill>
              </a:rPr>
              <a:t>for</a:t>
            </a:r>
            <a:r>
              <a:rPr lang="de-AT" b="1" dirty="0">
                <a:solidFill>
                  <a:srgbClr val="2DAAE1"/>
                </a:solidFill>
              </a:rPr>
              <a:t> CO</a:t>
            </a:r>
            <a:r>
              <a:rPr lang="de-AT" b="1" baseline="-25000" dirty="0">
                <a:solidFill>
                  <a:srgbClr val="2DAAE1"/>
                </a:solidFill>
              </a:rPr>
              <a:t>2</a:t>
            </a:r>
            <a:r>
              <a:rPr lang="de-AT" b="1" dirty="0">
                <a:solidFill>
                  <a:srgbClr val="2DAAE1"/>
                </a:solidFill>
              </a:rPr>
              <a:t> </a:t>
            </a:r>
            <a:r>
              <a:rPr lang="de-AT" b="1" dirty="0" err="1">
                <a:solidFill>
                  <a:srgbClr val="2DAAE1"/>
                </a:solidFill>
              </a:rPr>
              <a:t>reuse</a:t>
            </a:r>
            <a:endParaRPr lang="de-AT" b="1" dirty="0">
              <a:solidFill>
                <a:srgbClr val="2DAAE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65875" y="5445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i="1" dirty="0"/>
              <a:t>Source: Energieinstitut an der JKU </a:t>
            </a:r>
            <a:r>
              <a:rPr lang="de-AT" sz="1000" i="1" dirty="0" err="1"/>
              <a:t>based</a:t>
            </a:r>
            <a:r>
              <a:rPr lang="de-AT" sz="1000" i="1" dirty="0"/>
              <a:t> on IEA 2019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37" y="3239760"/>
            <a:ext cx="379096" cy="39435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08" y="4030978"/>
            <a:ext cx="528676" cy="46057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33" y="4965529"/>
            <a:ext cx="611849" cy="34838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068" y="2088168"/>
            <a:ext cx="473869" cy="48311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1363" y="2622143"/>
            <a:ext cx="407007" cy="46467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178" y="3203435"/>
            <a:ext cx="492316" cy="50033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8810" y="2089811"/>
            <a:ext cx="479822" cy="45352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8811" y="2622144"/>
            <a:ext cx="495549" cy="45555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1352" y="4885872"/>
            <a:ext cx="502438" cy="43741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0617" y="2932439"/>
            <a:ext cx="455250" cy="49071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6414" y="3885093"/>
            <a:ext cx="487381" cy="36453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8880" y="2121753"/>
            <a:ext cx="422075" cy="508623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7553623" y="1988840"/>
            <a:ext cx="1461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Food &amp; Drinks</a:t>
            </a:r>
          </a:p>
          <a:p>
            <a:r>
              <a:rPr lang="en-US" sz="1200" dirty="0"/>
              <a:t>Welding Technology</a:t>
            </a:r>
          </a:p>
          <a:p>
            <a:r>
              <a:rPr lang="en-US" sz="1200" dirty="0"/>
              <a:t>Medical applications</a:t>
            </a:r>
            <a:endParaRPr lang="de-AT" sz="1200" dirty="0"/>
          </a:p>
        </p:txBody>
      </p:sp>
      <p:sp>
        <p:nvSpPr>
          <p:cNvPr id="23" name="Rechteck 22"/>
          <p:cNvSpPr/>
          <p:nvPr/>
        </p:nvSpPr>
        <p:spPr>
          <a:xfrm>
            <a:off x="7536160" y="3645024"/>
            <a:ext cx="1661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Heat transfer medium</a:t>
            </a:r>
          </a:p>
          <a:p>
            <a:r>
              <a:rPr lang="en-US" sz="1200" dirty="0"/>
              <a:t>Refrigeration technology</a:t>
            </a:r>
          </a:p>
          <a:p>
            <a:r>
              <a:rPr lang="en-US" sz="1200" dirty="0"/>
              <a:t>Supercritical combined heat and power generation</a:t>
            </a:r>
            <a:endParaRPr lang="de-AT" sz="1200" dirty="0"/>
          </a:p>
        </p:txBody>
      </p:sp>
      <p:sp>
        <p:nvSpPr>
          <p:cNvPr id="24" name="Rechteck 23"/>
          <p:cNvSpPr/>
          <p:nvPr/>
        </p:nvSpPr>
        <p:spPr>
          <a:xfrm>
            <a:off x="7536160" y="2635171"/>
            <a:ext cx="1918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Solvents</a:t>
            </a:r>
          </a:p>
          <a:p>
            <a:r>
              <a:rPr lang="en-US" sz="1200" dirty="0"/>
              <a:t>Enhanced oil recovery (EOR)</a:t>
            </a:r>
          </a:p>
          <a:p>
            <a:r>
              <a:rPr lang="en-US" sz="1200" dirty="0"/>
              <a:t>Decaffeination</a:t>
            </a:r>
          </a:p>
          <a:p>
            <a:r>
              <a:rPr lang="en-US" sz="1200" dirty="0"/>
              <a:t>dry cleaning</a:t>
            </a:r>
            <a:endParaRPr lang="de-AT" sz="1200" dirty="0"/>
          </a:p>
        </p:txBody>
      </p:sp>
      <p:sp>
        <p:nvSpPr>
          <p:cNvPr id="25" name="Rechteck 24"/>
          <p:cNvSpPr/>
          <p:nvPr/>
        </p:nvSpPr>
        <p:spPr>
          <a:xfrm>
            <a:off x="7536160" y="4797152"/>
            <a:ext cx="1155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Fertilization</a:t>
            </a:r>
          </a:p>
          <a:p>
            <a:r>
              <a:rPr lang="en-US" sz="1200" dirty="0"/>
              <a:t>Greenhouses</a:t>
            </a:r>
          </a:p>
          <a:p>
            <a:r>
              <a:rPr lang="en-US" sz="1200" dirty="0"/>
              <a:t>Algae Cultivation</a:t>
            </a:r>
          </a:p>
          <a:p>
            <a:r>
              <a:rPr lang="en-US" sz="1200" dirty="0"/>
              <a:t>Urea</a:t>
            </a:r>
            <a:endParaRPr lang="de-AT" sz="1200" dirty="0"/>
          </a:p>
        </p:txBody>
      </p:sp>
      <p:sp>
        <p:nvSpPr>
          <p:cNvPr id="26" name="Rechteck 25"/>
          <p:cNvSpPr/>
          <p:nvPr/>
        </p:nvSpPr>
        <p:spPr>
          <a:xfrm rot="16200000">
            <a:off x="5932155" y="4252883"/>
            <a:ext cx="1046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b="1" dirty="0"/>
              <a:t>DIRECT USE</a:t>
            </a:r>
          </a:p>
        </p:txBody>
      </p:sp>
      <p:sp>
        <p:nvSpPr>
          <p:cNvPr id="27" name="Rechteck 26"/>
          <p:cNvSpPr/>
          <p:nvPr/>
        </p:nvSpPr>
        <p:spPr>
          <a:xfrm rot="5400000">
            <a:off x="3081322" y="4237494"/>
            <a:ext cx="1327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b="1" dirty="0"/>
              <a:t>CONVERSION</a:t>
            </a:r>
          </a:p>
        </p:txBody>
      </p:sp>
      <p:sp>
        <p:nvSpPr>
          <p:cNvPr id="28" name="Rechteck 27"/>
          <p:cNvSpPr/>
          <p:nvPr/>
        </p:nvSpPr>
        <p:spPr>
          <a:xfrm>
            <a:off x="5062838" y="2174004"/>
            <a:ext cx="1630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/>
              <a:t>Industrial </a:t>
            </a:r>
            <a:r>
              <a:rPr lang="de-AT" sz="1400" dirty="0" err="1"/>
              <a:t>processes</a:t>
            </a:r>
            <a:endParaRPr lang="de-AT" sz="1400" dirty="0"/>
          </a:p>
        </p:txBody>
      </p:sp>
      <p:sp>
        <p:nvSpPr>
          <p:cNvPr id="29" name="Rechteck 28"/>
          <p:cNvSpPr/>
          <p:nvPr/>
        </p:nvSpPr>
        <p:spPr>
          <a:xfrm>
            <a:off x="5058633" y="2613372"/>
            <a:ext cx="1743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/>
              <a:t>Underground </a:t>
            </a:r>
            <a:r>
              <a:rPr lang="de-AT" sz="1400" dirty="0" err="1"/>
              <a:t>storage</a:t>
            </a:r>
            <a:endParaRPr lang="de-AT" sz="1400" dirty="0"/>
          </a:p>
        </p:txBody>
      </p:sp>
      <p:sp>
        <p:nvSpPr>
          <p:cNvPr id="30" name="Rechteck 29"/>
          <p:cNvSpPr/>
          <p:nvPr/>
        </p:nvSpPr>
        <p:spPr>
          <a:xfrm>
            <a:off x="3763323" y="3266570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/>
              <a:t>Air</a:t>
            </a:r>
          </a:p>
        </p:txBody>
      </p:sp>
      <p:sp>
        <p:nvSpPr>
          <p:cNvPr id="31" name="Rechteck 30"/>
          <p:cNvSpPr/>
          <p:nvPr/>
        </p:nvSpPr>
        <p:spPr>
          <a:xfrm>
            <a:off x="3524243" y="2690044"/>
            <a:ext cx="78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 err="1"/>
              <a:t>Biomass</a:t>
            </a:r>
            <a:endParaRPr lang="de-AT" sz="1400" dirty="0"/>
          </a:p>
        </p:txBody>
      </p:sp>
      <p:sp>
        <p:nvSpPr>
          <p:cNvPr id="32" name="Rechteck 31"/>
          <p:cNvSpPr/>
          <p:nvPr/>
        </p:nvSpPr>
        <p:spPr>
          <a:xfrm>
            <a:off x="3517506" y="2195425"/>
            <a:ext cx="974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/>
              <a:t>Fossil </a:t>
            </a:r>
            <a:r>
              <a:rPr lang="de-AT" sz="1400" dirty="0" err="1"/>
              <a:t>fuels</a:t>
            </a:r>
            <a:endParaRPr lang="de-AT" sz="1400" dirty="0"/>
          </a:p>
        </p:txBody>
      </p:sp>
      <p:sp>
        <p:nvSpPr>
          <p:cNvPr id="33" name="Rechteck 32"/>
          <p:cNvSpPr/>
          <p:nvPr/>
        </p:nvSpPr>
        <p:spPr>
          <a:xfrm>
            <a:off x="1037045" y="3035013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300" b="1" dirty="0" err="1"/>
              <a:t>Fuels</a:t>
            </a:r>
            <a:endParaRPr lang="de-AT" sz="1300" b="1" dirty="0"/>
          </a:p>
          <a:p>
            <a:r>
              <a:rPr lang="de-AT" sz="1300" dirty="0" err="1"/>
              <a:t>Methane</a:t>
            </a:r>
            <a:endParaRPr lang="de-AT" sz="1300" dirty="0"/>
          </a:p>
          <a:p>
            <a:r>
              <a:rPr lang="de-AT" sz="1300" dirty="0"/>
              <a:t>Methanol</a:t>
            </a:r>
          </a:p>
          <a:p>
            <a:r>
              <a:rPr lang="de-AT" sz="1300" dirty="0"/>
              <a:t>Petrol/</a:t>
            </a:r>
            <a:r>
              <a:rPr lang="de-AT" sz="1300" dirty="0" err="1"/>
              <a:t>diesel</a:t>
            </a:r>
            <a:r>
              <a:rPr lang="de-AT" sz="1300" dirty="0"/>
              <a:t>/</a:t>
            </a:r>
            <a:r>
              <a:rPr lang="de-AT" sz="1300" dirty="0" err="1"/>
              <a:t>kerosene</a:t>
            </a:r>
            <a:endParaRPr lang="de-AT" sz="1300" dirty="0"/>
          </a:p>
        </p:txBody>
      </p:sp>
      <p:sp>
        <p:nvSpPr>
          <p:cNvPr id="34" name="Rechteck 33"/>
          <p:cNvSpPr/>
          <p:nvPr/>
        </p:nvSpPr>
        <p:spPr>
          <a:xfrm>
            <a:off x="1014256" y="3954543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b="1" dirty="0"/>
              <a:t>Chemicals</a:t>
            </a:r>
          </a:p>
          <a:p>
            <a:r>
              <a:rPr lang="en-US" sz="1300" dirty="0"/>
              <a:t>Intermediates (methane, methanol)</a:t>
            </a:r>
          </a:p>
          <a:p>
            <a:r>
              <a:rPr lang="en-US" sz="1300" dirty="0"/>
              <a:t>Polymers (Plastics)</a:t>
            </a:r>
            <a:endParaRPr lang="de-AT" sz="1300" dirty="0"/>
          </a:p>
        </p:txBody>
      </p:sp>
      <p:sp>
        <p:nvSpPr>
          <p:cNvPr id="35" name="Rechteck 34"/>
          <p:cNvSpPr/>
          <p:nvPr/>
        </p:nvSpPr>
        <p:spPr>
          <a:xfrm>
            <a:off x="1047034" y="477673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300" b="1" dirty="0"/>
              <a:t>Materials</a:t>
            </a:r>
          </a:p>
          <a:p>
            <a:r>
              <a:rPr lang="de-AT" sz="1300" dirty="0"/>
              <a:t>Aggregates (</a:t>
            </a:r>
            <a:r>
              <a:rPr lang="de-AT" sz="1300" dirty="0" err="1"/>
              <a:t>fillers</a:t>
            </a:r>
            <a:r>
              <a:rPr lang="de-AT" sz="1300" dirty="0"/>
              <a:t>)</a:t>
            </a:r>
          </a:p>
          <a:p>
            <a:r>
              <a:rPr lang="de-AT" sz="1300" dirty="0" err="1"/>
              <a:t>Cement</a:t>
            </a:r>
            <a:endParaRPr lang="de-AT" sz="1300" dirty="0"/>
          </a:p>
          <a:p>
            <a:r>
              <a:rPr lang="de-AT" sz="1300" dirty="0" err="1"/>
              <a:t>Concrete</a:t>
            </a:r>
            <a:endParaRPr lang="de-AT" sz="1300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9807" y="3760694"/>
            <a:ext cx="1370684" cy="100114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16"/>
          <a:srcRect l="34648" t="45808" r="52752" b="27592"/>
          <a:stretch/>
        </p:blipFill>
        <p:spPr>
          <a:xfrm rot="5400000">
            <a:off x="3940183" y="4037561"/>
            <a:ext cx="492917" cy="585339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16"/>
          <a:srcRect l="34648" t="45808" r="52752" b="27592"/>
          <a:stretch/>
        </p:blipFill>
        <p:spPr>
          <a:xfrm rot="16200000">
            <a:off x="5753247" y="4095502"/>
            <a:ext cx="492917" cy="585339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16"/>
          <a:srcRect l="34648" t="45808" r="52752" b="27592"/>
          <a:stretch/>
        </p:blipFill>
        <p:spPr>
          <a:xfrm>
            <a:off x="4790141" y="3180208"/>
            <a:ext cx="492917" cy="5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</a:t>
            </a:r>
            <a:r>
              <a:rPr lang="de-AT" baseline="-25000" dirty="0"/>
              <a:t>2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valuable</a:t>
            </a:r>
            <a:r>
              <a:rPr lang="de-AT" dirty="0"/>
              <a:t> </a:t>
            </a:r>
            <a:r>
              <a:rPr lang="de-AT" dirty="0" err="1"/>
              <a:t>commodity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0" y="1316616"/>
            <a:ext cx="12192000" cy="3888431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de-DE" b="1" dirty="0">
                <a:solidFill>
                  <a:srgbClr val="2DAAE1"/>
                </a:solidFill>
              </a:rPr>
              <a:t>Growth in global </a:t>
            </a:r>
            <a:r>
              <a:rPr lang="de-DE" b="1" dirty="0" err="1">
                <a:solidFill>
                  <a:srgbClr val="2DAAE1"/>
                </a:solidFill>
              </a:rPr>
              <a:t>demand</a:t>
            </a:r>
            <a:endParaRPr lang="de-AT" b="1" dirty="0">
              <a:solidFill>
                <a:srgbClr val="2DAAE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620851" y="5028046"/>
            <a:ext cx="8880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in global 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</a:t>
            </a:r>
            <a:r>
              <a:rPr lang="de-A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breakdown 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2015 (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AT" dirty="0"/>
          </a:p>
        </p:txBody>
      </p:sp>
      <p:graphicFrame>
        <p:nvGraphicFramePr>
          <p:cNvPr id="41" name="Diagramm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422364"/>
              </p:ext>
            </p:extLst>
          </p:nvPr>
        </p:nvGraphicFramePr>
        <p:xfrm>
          <a:off x="767408" y="2060849"/>
          <a:ext cx="3485896" cy="285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Diagramm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996067"/>
              </p:ext>
            </p:extLst>
          </p:nvPr>
        </p:nvGraphicFramePr>
        <p:xfrm>
          <a:off x="4233336" y="2204863"/>
          <a:ext cx="3590856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feld 42"/>
          <p:cNvSpPr txBox="1"/>
          <p:nvPr/>
        </p:nvSpPr>
        <p:spPr>
          <a:xfrm>
            <a:off x="620851" y="5433634"/>
            <a:ext cx="636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i="1" dirty="0"/>
              <a:t>Source: Energieinstitut an der JKU </a:t>
            </a:r>
            <a:r>
              <a:rPr lang="de-AT" sz="1000" i="1" dirty="0" err="1"/>
              <a:t>based</a:t>
            </a:r>
            <a:r>
              <a:rPr lang="de-AT" sz="1000" i="1" dirty="0"/>
              <a:t> on IEA 2019, ETC (2018); IHS </a:t>
            </a:r>
            <a:r>
              <a:rPr lang="de-AT" sz="1000" i="1" dirty="0" err="1"/>
              <a:t>Markit</a:t>
            </a:r>
            <a:r>
              <a:rPr lang="de-AT" sz="1000" i="1" dirty="0"/>
              <a:t> (2018); US EPA (2018)</a:t>
            </a:r>
          </a:p>
          <a:p>
            <a:endParaRPr lang="de-AT" sz="1000" i="1" dirty="0"/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266" t="10800" r="10365" b="12672"/>
          <a:stretch/>
        </p:blipFill>
        <p:spPr>
          <a:xfrm>
            <a:off x="4223282" y="2108886"/>
            <a:ext cx="5273761" cy="27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0585176" cy="1325563"/>
          </a:xfrm>
        </p:spPr>
        <p:txBody>
          <a:bodyPr/>
          <a:lstStyle/>
          <a:p>
            <a:r>
              <a:rPr lang="de-DE" dirty="0"/>
              <a:t>CCU – Carbon Dioxide Capture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Utilisation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0" y="1316616"/>
            <a:ext cx="12192000" cy="3888431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de-DE" sz="2200" b="1" dirty="0">
                <a:solidFill>
                  <a:srgbClr val="2DAAE1"/>
                </a:solidFill>
              </a:rPr>
              <a:t>CO</a:t>
            </a:r>
            <a:r>
              <a:rPr lang="de-DE" sz="2200" b="1" baseline="-25000" dirty="0">
                <a:solidFill>
                  <a:srgbClr val="2DAAE1"/>
                </a:solidFill>
              </a:rPr>
              <a:t>2</a:t>
            </a:r>
            <a:r>
              <a:rPr lang="de-DE" sz="2200" b="1" dirty="0">
                <a:solidFill>
                  <a:srgbClr val="2DAAE1"/>
                </a:solidFill>
              </a:rPr>
              <a:t> + </a:t>
            </a:r>
            <a:r>
              <a:rPr lang="de-DE" sz="2200" b="1" dirty="0" err="1">
                <a:solidFill>
                  <a:srgbClr val="2DAAE1"/>
                </a:solidFill>
              </a:rPr>
              <a:t>water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conversion</a:t>
            </a:r>
            <a:r>
              <a:rPr lang="de-DE" sz="2200" b="1" dirty="0">
                <a:solidFill>
                  <a:srgbClr val="2DAAE1"/>
                </a:solidFill>
              </a:rPr>
              <a:t> = </a:t>
            </a:r>
            <a:r>
              <a:rPr lang="de-DE" sz="2200" b="1" dirty="0" err="1">
                <a:solidFill>
                  <a:srgbClr val="2DAAE1"/>
                </a:solidFill>
              </a:rPr>
              <a:t>inverted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oxidation</a:t>
            </a:r>
            <a:r>
              <a:rPr lang="de-DE" sz="2200" b="1" dirty="0">
                <a:solidFill>
                  <a:srgbClr val="2DAAE1"/>
                </a:solidFill>
              </a:rPr>
              <a:t> / </a:t>
            </a:r>
            <a:r>
              <a:rPr lang="de-DE" sz="2200" b="1" dirty="0" err="1">
                <a:solidFill>
                  <a:srgbClr val="2DAAE1"/>
                </a:solidFill>
              </a:rPr>
              <a:t>combustion</a:t>
            </a:r>
            <a:r>
              <a:rPr lang="de-DE" sz="2200" b="1" dirty="0">
                <a:solidFill>
                  <a:srgbClr val="2DAAE1"/>
                </a:solidFill>
              </a:rPr>
              <a:t> = </a:t>
            </a:r>
            <a:r>
              <a:rPr lang="de-DE" sz="2200" b="1" dirty="0" err="1">
                <a:solidFill>
                  <a:srgbClr val="2DAAE1"/>
                </a:solidFill>
              </a:rPr>
              <a:t>intrinsically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energy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demanding</a:t>
            </a:r>
            <a:endParaRPr lang="de-AT" b="1" dirty="0">
              <a:solidFill>
                <a:srgbClr val="2DAAE1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394818" y="3364754"/>
            <a:ext cx="0" cy="20162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818754" y="5380978"/>
            <a:ext cx="266429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 13"/>
          <p:cNvSpPr/>
          <p:nvPr/>
        </p:nvSpPr>
        <p:spPr>
          <a:xfrm>
            <a:off x="1404898" y="5379697"/>
            <a:ext cx="944033" cy="173566"/>
          </a:xfrm>
          <a:custGeom>
            <a:avLst/>
            <a:gdLst>
              <a:gd name="connsiteX0" fmla="*/ 0 w 944033"/>
              <a:gd name="connsiteY0" fmla="*/ 0 h 173566"/>
              <a:gd name="connsiteX1" fmla="*/ 97366 w 944033"/>
              <a:gd name="connsiteY1" fmla="*/ 71966 h 173566"/>
              <a:gd name="connsiteX2" fmla="*/ 190500 w 944033"/>
              <a:gd name="connsiteY2" fmla="*/ 97366 h 173566"/>
              <a:gd name="connsiteX3" fmla="*/ 711200 w 944033"/>
              <a:gd name="connsiteY3" fmla="*/ 165100 h 173566"/>
              <a:gd name="connsiteX4" fmla="*/ 944033 w 944033"/>
              <a:gd name="connsiteY4" fmla="*/ 173566 h 1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033" h="173566">
                <a:moveTo>
                  <a:pt x="0" y="0"/>
                </a:moveTo>
                <a:cubicBezTo>
                  <a:pt x="32808" y="27869"/>
                  <a:pt x="65616" y="55738"/>
                  <a:pt x="97366" y="71966"/>
                </a:cubicBezTo>
                <a:cubicBezTo>
                  <a:pt x="129116" y="88194"/>
                  <a:pt x="88194" y="81844"/>
                  <a:pt x="190500" y="97366"/>
                </a:cubicBezTo>
                <a:cubicBezTo>
                  <a:pt x="292806" y="112888"/>
                  <a:pt x="585611" y="152400"/>
                  <a:pt x="711200" y="165100"/>
                </a:cubicBezTo>
                <a:cubicBezTo>
                  <a:pt x="836789" y="177800"/>
                  <a:pt x="913694" y="171449"/>
                  <a:pt x="944033" y="173566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493974"/>
                  </p:ext>
                </p:extLst>
              </p:nvPr>
            </p:nvGraphicFramePr>
            <p:xfrm>
              <a:off x="5588448" y="2932606"/>
              <a:ext cx="3456921" cy="2808986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152307">
                      <a:extLst>
                        <a:ext uri="{9D8B030D-6E8A-4147-A177-3AD203B41FA5}">
                          <a16:colId xmlns:a16="http://schemas.microsoft.com/office/drawing/2014/main" val="1152872726"/>
                        </a:ext>
                      </a:extLst>
                    </a:gridCol>
                    <a:gridCol w="1152307">
                      <a:extLst>
                        <a:ext uri="{9D8B030D-6E8A-4147-A177-3AD203B41FA5}">
                          <a16:colId xmlns:a16="http://schemas.microsoft.com/office/drawing/2014/main" val="1762778986"/>
                        </a:ext>
                      </a:extLst>
                    </a:gridCol>
                    <a:gridCol w="1152307">
                      <a:extLst>
                        <a:ext uri="{9D8B030D-6E8A-4147-A177-3AD203B41FA5}">
                          <a16:colId xmlns:a16="http://schemas.microsoft.com/office/drawing/2014/main" val="2036451363"/>
                        </a:ext>
                      </a:extLst>
                    </a:gridCol>
                  </a:tblGrid>
                  <a:tr h="606649">
                    <a:tc gridSpan="2">
                      <a:txBody>
                        <a:bodyPr/>
                        <a:lstStyle/>
                        <a:p>
                          <a:r>
                            <a:rPr lang="de-DE" sz="1200" dirty="0" err="1"/>
                            <a:t>Product</a:t>
                          </a:r>
                          <a:endParaRPr lang="de-AT" sz="12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A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de-AT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de-AT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AT" sz="1200" smtClean="0">
                                                <a:latin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</m:e>
                                          <m:sub>
                                            <m:r>
                                              <a:rPr lang="de-DE" sz="1200" smtClean="0">
                                                <a:latin typeface="Cambria Math" panose="02040503050406030204" pitchFamily="18" charset="0"/>
                                              </a:rPr>
                                              <m:t>𝑹</m:t>
                                            </m:r>
                                          </m:sub>
                                        </m:sSub>
                                        <m:r>
                                          <a:rPr lang="de-DE" sz="1200" smtClean="0"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num>
                                      <m:den>
                                        <m:r>
                                          <a:rPr lang="de-DE" sz="1200" smtClean="0">
                                            <a:latin typeface="Cambria Math" panose="02040503050406030204" pitchFamily="18" charset="0"/>
                                          </a:rPr>
                                          <m:t>𝒌𝑱</m:t>
                                        </m:r>
                                      </m:den>
                                    </m:f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DE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smtClean="0">
                                            <a:latin typeface="Cambria Math" panose="02040503050406030204" pitchFamily="18" charset="0"/>
                                          </a:rPr>
                                          <m:t>𝒎𝒐𝒍</m:t>
                                        </m:r>
                                      </m:e>
                                      <m:sub>
                                        <m:r>
                                          <a:rPr lang="de-DE" sz="1200" smtClean="0">
                                            <a:latin typeface="Cambria Math" panose="02040503050406030204" pitchFamily="18" charset="0"/>
                                          </a:rPr>
                                          <m:t>𝑷𝒓𝒐𝒅𝒖𝒄𝒕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de-AT" sz="12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258345"/>
                      </a:ext>
                    </a:extLst>
                  </a:tr>
                  <a:tr h="263593">
                    <a:tc>
                      <a:txBody>
                        <a:bodyPr/>
                        <a:lstStyle/>
                        <a:p>
                          <a:r>
                            <a:rPr lang="de-DE" sz="1200" dirty="0" err="1"/>
                            <a:t>Methane</a:t>
                          </a:r>
                          <a:r>
                            <a:rPr lang="de-DE" sz="1200" dirty="0"/>
                            <a:t>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CH</a:t>
                          </a:r>
                          <a:r>
                            <a:rPr lang="de-DE" sz="1200" baseline="-25000" dirty="0"/>
                            <a:t>4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801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9857218"/>
                      </a:ext>
                    </a:extLst>
                  </a:tr>
                  <a:tr h="263593">
                    <a:tc>
                      <a:txBody>
                        <a:bodyPr/>
                        <a:lstStyle/>
                        <a:p>
                          <a:r>
                            <a:rPr lang="de-DE" sz="1200" dirty="0" err="1"/>
                            <a:t>Acetylene</a:t>
                          </a:r>
                          <a:r>
                            <a:rPr lang="de-DE" sz="1200" dirty="0"/>
                            <a:t>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C</a:t>
                          </a:r>
                          <a:r>
                            <a:rPr lang="de-DE" sz="1200" baseline="-25000" dirty="0"/>
                            <a:t>2</a:t>
                          </a:r>
                          <a:r>
                            <a:rPr lang="de-DE" sz="1200" dirty="0"/>
                            <a:t>H</a:t>
                          </a:r>
                          <a:r>
                            <a:rPr lang="de-DE" sz="1200" baseline="-25000" dirty="0"/>
                            <a:t>2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1,227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083942"/>
                      </a:ext>
                    </a:extLst>
                  </a:tr>
                  <a:tr h="263593"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Ethanol</a:t>
                          </a:r>
                          <a:r>
                            <a:rPr lang="de-DE" sz="1200" baseline="0" dirty="0"/>
                            <a:t> (</a:t>
                          </a:r>
                          <a:r>
                            <a:rPr lang="de-DE" sz="1200" baseline="0" dirty="0" err="1"/>
                            <a:t>liq</a:t>
                          </a:r>
                          <a:r>
                            <a:rPr lang="de-DE" sz="1200" baseline="0" dirty="0"/>
                            <a:t>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C</a:t>
                          </a:r>
                          <a:r>
                            <a:rPr lang="de-DE" sz="1200" baseline="-25000" dirty="0"/>
                            <a:t>2</a:t>
                          </a:r>
                          <a:r>
                            <a:rPr lang="de-DE" sz="1200" dirty="0"/>
                            <a:t>H</a:t>
                          </a:r>
                          <a:r>
                            <a:rPr lang="de-DE" sz="1200" baseline="-25000" dirty="0"/>
                            <a:t>6</a:t>
                          </a:r>
                          <a:r>
                            <a:rPr lang="de-DE" sz="1200" dirty="0"/>
                            <a:t>O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1,301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4461061"/>
                      </a:ext>
                    </a:extLst>
                  </a:tr>
                  <a:tr h="263593"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Ethen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C</a:t>
                          </a:r>
                          <a:r>
                            <a:rPr lang="de-DE" sz="1200" baseline="-25000" dirty="0"/>
                            <a:t>2</a:t>
                          </a:r>
                          <a:r>
                            <a:rPr lang="de-DE" sz="1200" dirty="0"/>
                            <a:t>H</a:t>
                          </a:r>
                          <a:r>
                            <a:rPr lang="de-DE" sz="1200" baseline="-25000" dirty="0"/>
                            <a:t>4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1,314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611134"/>
                      </a:ext>
                    </a:extLst>
                  </a:tr>
                  <a:tr h="263593"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Ethane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C</a:t>
                          </a:r>
                          <a:r>
                            <a:rPr lang="de-DE" sz="1200" baseline="-25000" dirty="0"/>
                            <a:t>2</a:t>
                          </a:r>
                          <a:r>
                            <a:rPr lang="de-DE" sz="1200" dirty="0"/>
                            <a:t>H</a:t>
                          </a:r>
                          <a:r>
                            <a:rPr lang="de-DE" sz="1200" baseline="-25000" dirty="0"/>
                            <a:t>6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1,442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245174"/>
                      </a:ext>
                    </a:extLst>
                  </a:tr>
                  <a:tr h="263593">
                    <a:tc>
                      <a:txBody>
                        <a:bodyPr/>
                        <a:lstStyle/>
                        <a:p>
                          <a:r>
                            <a:rPr lang="de-DE" sz="1200" dirty="0" err="1"/>
                            <a:t>Propane</a:t>
                          </a:r>
                          <a:r>
                            <a:rPr lang="de-DE" sz="1200" dirty="0"/>
                            <a:t>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C</a:t>
                          </a:r>
                          <a:r>
                            <a:rPr lang="de-DE" sz="1200" baseline="-25000" dirty="0"/>
                            <a:t>3</a:t>
                          </a:r>
                          <a:r>
                            <a:rPr lang="de-DE" sz="1200" dirty="0"/>
                            <a:t>H</a:t>
                          </a:r>
                          <a:r>
                            <a:rPr lang="de-DE" sz="1200" baseline="-25000" dirty="0"/>
                            <a:t>8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2,074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0599104"/>
                      </a:ext>
                    </a:extLst>
                  </a:tr>
                  <a:tr h="263593"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Butane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C</a:t>
                          </a:r>
                          <a:r>
                            <a:rPr lang="de-DE" sz="1200" baseline="-25000" dirty="0"/>
                            <a:t>4</a:t>
                          </a:r>
                          <a:r>
                            <a:rPr lang="de-DE" sz="1200" dirty="0"/>
                            <a:t>H</a:t>
                          </a:r>
                          <a:r>
                            <a:rPr lang="de-DE" sz="1200" baseline="-25000" dirty="0"/>
                            <a:t>10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2,703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860068"/>
                      </a:ext>
                    </a:extLst>
                  </a:tr>
                  <a:tr h="263593">
                    <a:tc>
                      <a:txBody>
                        <a:bodyPr/>
                        <a:lstStyle/>
                        <a:p>
                          <a:r>
                            <a:rPr lang="de-DE" sz="1200" dirty="0" err="1"/>
                            <a:t>Octane</a:t>
                          </a:r>
                          <a:r>
                            <a:rPr lang="de-DE" sz="1200" dirty="0"/>
                            <a:t> (</a:t>
                          </a:r>
                          <a:r>
                            <a:rPr lang="de-DE" sz="1200" dirty="0" err="1"/>
                            <a:t>liq</a:t>
                          </a:r>
                          <a:r>
                            <a:rPr lang="de-DE" sz="1200" dirty="0"/>
                            <a:t>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C</a:t>
                          </a:r>
                          <a:r>
                            <a:rPr lang="de-DE" sz="1200" baseline="-25000" dirty="0"/>
                            <a:t>8</a:t>
                          </a:r>
                          <a:r>
                            <a:rPr lang="de-DE" sz="1200" dirty="0"/>
                            <a:t>H</a:t>
                          </a:r>
                          <a:r>
                            <a:rPr lang="de-DE" sz="1200" baseline="-25000" dirty="0"/>
                            <a:t>18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/>
                            <a:t>5,219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7058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493974"/>
                  </p:ext>
                </p:extLst>
              </p:nvPr>
            </p:nvGraphicFramePr>
            <p:xfrm>
              <a:off x="5588448" y="2932606"/>
              <a:ext cx="3456921" cy="2808986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152307">
                      <a:extLst>
                        <a:ext uri="{9D8B030D-6E8A-4147-A177-3AD203B41FA5}">
                          <a16:colId xmlns:a16="http://schemas.microsoft.com/office/drawing/2014/main" val="1152872726"/>
                        </a:ext>
                      </a:extLst>
                    </a:gridCol>
                    <a:gridCol w="1152307">
                      <a:extLst>
                        <a:ext uri="{9D8B030D-6E8A-4147-A177-3AD203B41FA5}">
                          <a16:colId xmlns:a16="http://schemas.microsoft.com/office/drawing/2014/main" val="1762778986"/>
                        </a:ext>
                      </a:extLst>
                    </a:gridCol>
                    <a:gridCol w="1152307">
                      <a:extLst>
                        <a:ext uri="{9D8B030D-6E8A-4147-A177-3AD203B41FA5}">
                          <a16:colId xmlns:a16="http://schemas.microsoft.com/office/drawing/2014/main" val="2036451363"/>
                        </a:ext>
                      </a:extLst>
                    </a:gridCol>
                  </a:tblGrid>
                  <a:tr h="614426">
                    <a:tc gridSpan="2">
                      <a:txBody>
                        <a:bodyPr/>
                        <a:lstStyle/>
                        <a:p>
                          <a:r>
                            <a:rPr lang="de-DE" sz="1200" dirty="0" err="1" smtClean="0"/>
                            <a:t>Product</a:t>
                          </a:r>
                          <a:endParaRPr lang="de-AT" sz="12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A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529" t="-2970" r="-1058" b="-3643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25834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err="1" smtClean="0"/>
                            <a:t>Methane</a:t>
                          </a:r>
                          <a:r>
                            <a:rPr lang="de-DE" sz="1200" dirty="0" smtClean="0"/>
                            <a:t>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CH</a:t>
                          </a:r>
                          <a:r>
                            <a:rPr lang="de-DE" sz="1200" baseline="-25000" dirty="0" smtClean="0"/>
                            <a:t>4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801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98572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err="1" smtClean="0"/>
                            <a:t>Acetylene</a:t>
                          </a:r>
                          <a:r>
                            <a:rPr lang="de-DE" sz="1200" dirty="0" smtClean="0"/>
                            <a:t>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C</a:t>
                          </a:r>
                          <a:r>
                            <a:rPr lang="de-DE" sz="1200" baseline="-25000" dirty="0" smtClean="0"/>
                            <a:t>2</a:t>
                          </a:r>
                          <a:r>
                            <a:rPr lang="de-DE" sz="1200" dirty="0" smtClean="0"/>
                            <a:t>H</a:t>
                          </a:r>
                          <a:r>
                            <a:rPr lang="de-DE" sz="1200" baseline="-25000" dirty="0" smtClean="0"/>
                            <a:t>2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1,227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08394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Ethanol</a:t>
                          </a:r>
                          <a:r>
                            <a:rPr lang="de-DE" sz="1200" baseline="0" dirty="0" smtClean="0"/>
                            <a:t> (</a:t>
                          </a:r>
                          <a:r>
                            <a:rPr lang="de-DE" sz="1200" baseline="0" dirty="0" err="1" smtClean="0"/>
                            <a:t>liq</a:t>
                          </a:r>
                          <a:r>
                            <a:rPr lang="de-DE" sz="1200" baseline="0" dirty="0" smtClean="0"/>
                            <a:t>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C</a:t>
                          </a:r>
                          <a:r>
                            <a:rPr lang="de-DE" sz="1200" baseline="-25000" dirty="0" smtClean="0"/>
                            <a:t>2</a:t>
                          </a:r>
                          <a:r>
                            <a:rPr lang="de-DE" sz="1200" dirty="0" smtClean="0"/>
                            <a:t>H</a:t>
                          </a:r>
                          <a:r>
                            <a:rPr lang="de-DE" sz="1200" baseline="-25000" dirty="0" smtClean="0"/>
                            <a:t>6</a:t>
                          </a:r>
                          <a:r>
                            <a:rPr lang="de-DE" sz="1200" dirty="0" smtClean="0"/>
                            <a:t>O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1,301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446106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Ethen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C</a:t>
                          </a:r>
                          <a:r>
                            <a:rPr lang="de-DE" sz="1200" baseline="-25000" dirty="0" smtClean="0"/>
                            <a:t>2</a:t>
                          </a:r>
                          <a:r>
                            <a:rPr lang="de-DE" sz="1200" dirty="0" smtClean="0"/>
                            <a:t>H</a:t>
                          </a:r>
                          <a:r>
                            <a:rPr lang="de-DE" sz="1200" baseline="-25000" dirty="0" smtClean="0"/>
                            <a:t>4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1,314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61113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Ethane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C</a:t>
                          </a:r>
                          <a:r>
                            <a:rPr lang="de-DE" sz="1200" baseline="-25000" dirty="0" smtClean="0"/>
                            <a:t>2</a:t>
                          </a:r>
                          <a:r>
                            <a:rPr lang="de-DE" sz="1200" dirty="0" smtClean="0"/>
                            <a:t>H</a:t>
                          </a:r>
                          <a:r>
                            <a:rPr lang="de-DE" sz="1200" baseline="-25000" dirty="0" smtClean="0"/>
                            <a:t>6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1,442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24517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err="1" smtClean="0"/>
                            <a:t>Propane</a:t>
                          </a:r>
                          <a:r>
                            <a:rPr lang="de-DE" sz="1200" dirty="0" smtClean="0"/>
                            <a:t>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C</a:t>
                          </a:r>
                          <a:r>
                            <a:rPr lang="de-DE" sz="1200" baseline="-25000" dirty="0" smtClean="0"/>
                            <a:t>3</a:t>
                          </a:r>
                          <a:r>
                            <a:rPr lang="de-DE" sz="1200" dirty="0" smtClean="0"/>
                            <a:t>H</a:t>
                          </a:r>
                          <a:r>
                            <a:rPr lang="de-DE" sz="1200" baseline="-25000" dirty="0" smtClean="0"/>
                            <a:t>8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2,074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05991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Butane (g)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C</a:t>
                          </a:r>
                          <a:r>
                            <a:rPr lang="de-DE" sz="1200" baseline="-25000" dirty="0" smtClean="0"/>
                            <a:t>4</a:t>
                          </a:r>
                          <a:r>
                            <a:rPr lang="de-DE" sz="1200" dirty="0" smtClean="0"/>
                            <a:t>H</a:t>
                          </a:r>
                          <a:r>
                            <a:rPr lang="de-DE" sz="1200" baseline="-25000" dirty="0" smtClean="0"/>
                            <a:t>10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2,703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86006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err="1" smtClean="0"/>
                            <a:t>Octane</a:t>
                          </a:r>
                          <a:r>
                            <a:rPr lang="de-DE" sz="1200" dirty="0" smtClean="0"/>
                            <a:t> (</a:t>
                          </a:r>
                          <a:r>
                            <a:rPr lang="de-DE" sz="1200" dirty="0" err="1" smtClean="0"/>
                            <a:t>liq</a:t>
                          </a:r>
                          <a:r>
                            <a:rPr lang="de-DE" sz="1200" dirty="0" smtClean="0"/>
                            <a:t>)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C</a:t>
                          </a:r>
                          <a:r>
                            <a:rPr lang="de-DE" sz="1200" baseline="-25000" dirty="0" smtClean="0"/>
                            <a:t>8</a:t>
                          </a:r>
                          <a:r>
                            <a:rPr lang="de-DE" sz="1200" dirty="0" smtClean="0"/>
                            <a:t>H</a:t>
                          </a:r>
                          <a:r>
                            <a:rPr lang="de-DE" sz="1200" baseline="-25000" dirty="0" smtClean="0"/>
                            <a:t>18</a:t>
                          </a:r>
                          <a:endParaRPr lang="de-AT" sz="12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200" dirty="0" smtClean="0"/>
                            <a:t>5,219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7058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Freihandform 15"/>
          <p:cNvSpPr/>
          <p:nvPr/>
        </p:nvSpPr>
        <p:spPr>
          <a:xfrm>
            <a:off x="1421830" y="5076542"/>
            <a:ext cx="933450" cy="260387"/>
          </a:xfrm>
          <a:custGeom>
            <a:avLst/>
            <a:gdLst>
              <a:gd name="connsiteX0" fmla="*/ 0 w 933450"/>
              <a:gd name="connsiteY0" fmla="*/ 260387 h 260387"/>
              <a:gd name="connsiteX1" fmla="*/ 120650 w 933450"/>
              <a:gd name="connsiteY1" fmla="*/ 63537 h 260387"/>
              <a:gd name="connsiteX2" fmla="*/ 342900 w 933450"/>
              <a:gd name="connsiteY2" fmla="*/ 37 h 260387"/>
              <a:gd name="connsiteX3" fmla="*/ 933450 w 933450"/>
              <a:gd name="connsiteY3" fmla="*/ 69887 h 2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260387">
                <a:moveTo>
                  <a:pt x="0" y="260387"/>
                </a:moveTo>
                <a:cubicBezTo>
                  <a:pt x="31750" y="183658"/>
                  <a:pt x="63500" y="106929"/>
                  <a:pt x="120650" y="63537"/>
                </a:cubicBezTo>
                <a:cubicBezTo>
                  <a:pt x="177800" y="20145"/>
                  <a:pt x="207433" y="-1021"/>
                  <a:pt x="342900" y="37"/>
                </a:cubicBezTo>
                <a:cubicBezTo>
                  <a:pt x="478367" y="1095"/>
                  <a:pt x="847725" y="60362"/>
                  <a:pt x="933450" y="69887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/>
          </a:p>
        </p:txBody>
      </p:sp>
      <p:sp>
        <p:nvSpPr>
          <p:cNvPr id="17" name="Freihandform 16"/>
          <p:cNvSpPr/>
          <p:nvPr/>
        </p:nvSpPr>
        <p:spPr>
          <a:xfrm>
            <a:off x="1397472" y="4372867"/>
            <a:ext cx="1077466" cy="998782"/>
          </a:xfrm>
          <a:custGeom>
            <a:avLst/>
            <a:gdLst>
              <a:gd name="connsiteX0" fmla="*/ 0 w 933450"/>
              <a:gd name="connsiteY0" fmla="*/ 260387 h 260387"/>
              <a:gd name="connsiteX1" fmla="*/ 120650 w 933450"/>
              <a:gd name="connsiteY1" fmla="*/ 63537 h 260387"/>
              <a:gd name="connsiteX2" fmla="*/ 342900 w 933450"/>
              <a:gd name="connsiteY2" fmla="*/ 37 h 260387"/>
              <a:gd name="connsiteX3" fmla="*/ 933450 w 933450"/>
              <a:gd name="connsiteY3" fmla="*/ 69887 h 2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260387">
                <a:moveTo>
                  <a:pt x="0" y="260387"/>
                </a:moveTo>
                <a:cubicBezTo>
                  <a:pt x="31750" y="183658"/>
                  <a:pt x="63500" y="106929"/>
                  <a:pt x="120650" y="63537"/>
                </a:cubicBezTo>
                <a:cubicBezTo>
                  <a:pt x="177800" y="20145"/>
                  <a:pt x="207433" y="-1021"/>
                  <a:pt x="342900" y="37"/>
                </a:cubicBezTo>
                <a:cubicBezTo>
                  <a:pt x="478367" y="1095"/>
                  <a:pt x="847725" y="60362"/>
                  <a:pt x="933450" y="69887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/>
          </a:p>
        </p:txBody>
      </p:sp>
      <p:sp>
        <p:nvSpPr>
          <p:cNvPr id="18" name="Freihandform 17"/>
          <p:cNvSpPr/>
          <p:nvPr/>
        </p:nvSpPr>
        <p:spPr>
          <a:xfrm>
            <a:off x="1410188" y="3868811"/>
            <a:ext cx="1208766" cy="1502839"/>
          </a:xfrm>
          <a:custGeom>
            <a:avLst/>
            <a:gdLst>
              <a:gd name="connsiteX0" fmla="*/ 0 w 933450"/>
              <a:gd name="connsiteY0" fmla="*/ 260387 h 260387"/>
              <a:gd name="connsiteX1" fmla="*/ 120650 w 933450"/>
              <a:gd name="connsiteY1" fmla="*/ 63537 h 260387"/>
              <a:gd name="connsiteX2" fmla="*/ 342900 w 933450"/>
              <a:gd name="connsiteY2" fmla="*/ 37 h 260387"/>
              <a:gd name="connsiteX3" fmla="*/ 933450 w 933450"/>
              <a:gd name="connsiteY3" fmla="*/ 69887 h 2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260387">
                <a:moveTo>
                  <a:pt x="0" y="260387"/>
                </a:moveTo>
                <a:cubicBezTo>
                  <a:pt x="31750" y="183658"/>
                  <a:pt x="63500" y="106929"/>
                  <a:pt x="120650" y="63537"/>
                </a:cubicBezTo>
                <a:cubicBezTo>
                  <a:pt x="177800" y="20145"/>
                  <a:pt x="207433" y="-1021"/>
                  <a:pt x="342900" y="37"/>
                </a:cubicBezTo>
                <a:cubicBezTo>
                  <a:pt x="478367" y="1095"/>
                  <a:pt x="847725" y="60362"/>
                  <a:pt x="933450" y="69887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/>
          </a:p>
        </p:txBody>
      </p:sp>
      <p:sp>
        <p:nvSpPr>
          <p:cNvPr id="19" name="Freihandform 18"/>
          <p:cNvSpPr/>
          <p:nvPr/>
        </p:nvSpPr>
        <p:spPr>
          <a:xfrm>
            <a:off x="1415480" y="3429000"/>
            <a:ext cx="1203474" cy="1925716"/>
          </a:xfrm>
          <a:custGeom>
            <a:avLst/>
            <a:gdLst>
              <a:gd name="connsiteX0" fmla="*/ 0 w 933450"/>
              <a:gd name="connsiteY0" fmla="*/ 260387 h 260387"/>
              <a:gd name="connsiteX1" fmla="*/ 120650 w 933450"/>
              <a:gd name="connsiteY1" fmla="*/ 63537 h 260387"/>
              <a:gd name="connsiteX2" fmla="*/ 342900 w 933450"/>
              <a:gd name="connsiteY2" fmla="*/ 37 h 260387"/>
              <a:gd name="connsiteX3" fmla="*/ 933450 w 933450"/>
              <a:gd name="connsiteY3" fmla="*/ 69887 h 2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260387">
                <a:moveTo>
                  <a:pt x="0" y="260387"/>
                </a:moveTo>
                <a:cubicBezTo>
                  <a:pt x="31750" y="183658"/>
                  <a:pt x="63500" y="106929"/>
                  <a:pt x="120650" y="63537"/>
                </a:cubicBezTo>
                <a:cubicBezTo>
                  <a:pt x="177800" y="20145"/>
                  <a:pt x="207433" y="-1021"/>
                  <a:pt x="342900" y="37"/>
                </a:cubicBezTo>
                <a:cubicBezTo>
                  <a:pt x="478367" y="1095"/>
                  <a:pt x="847725" y="60362"/>
                  <a:pt x="933450" y="69887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/>
          </a:p>
        </p:txBody>
      </p:sp>
      <p:sp>
        <p:nvSpPr>
          <p:cNvPr id="20" name="Rechteck 19"/>
          <p:cNvSpPr/>
          <p:nvPr/>
        </p:nvSpPr>
        <p:spPr>
          <a:xfrm>
            <a:off x="441107" y="3123998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/>
              <a:t>energy</a:t>
            </a:r>
            <a:endParaRPr lang="de-DE" sz="1400" dirty="0"/>
          </a:p>
          <a:p>
            <a:r>
              <a:rPr lang="de-DE" sz="1400" dirty="0" err="1"/>
              <a:t>demand</a:t>
            </a:r>
            <a:endParaRPr lang="de-AT" sz="1400" dirty="0"/>
          </a:p>
        </p:txBody>
      </p:sp>
      <p:sp>
        <p:nvSpPr>
          <p:cNvPr id="21" name="Rechteck 20"/>
          <p:cNvSpPr/>
          <p:nvPr/>
        </p:nvSpPr>
        <p:spPr>
          <a:xfrm>
            <a:off x="818754" y="4995549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CO</a:t>
            </a:r>
            <a:r>
              <a:rPr lang="de-DE" sz="1400" baseline="-25000" dirty="0"/>
              <a:t>2</a:t>
            </a:r>
            <a:endParaRPr lang="de-AT" sz="1400" baseline="-25000" dirty="0"/>
          </a:p>
        </p:txBody>
      </p:sp>
      <p:sp>
        <p:nvSpPr>
          <p:cNvPr id="22" name="Rechteck 21"/>
          <p:cNvSpPr/>
          <p:nvPr/>
        </p:nvSpPr>
        <p:spPr>
          <a:xfrm>
            <a:off x="2638727" y="3701632"/>
            <a:ext cx="1202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/>
              <a:t>Hydrocarbons</a:t>
            </a:r>
            <a:endParaRPr lang="de-DE" sz="1400" dirty="0"/>
          </a:p>
        </p:txBody>
      </p:sp>
      <p:sp>
        <p:nvSpPr>
          <p:cNvPr id="23" name="Rechteck 22"/>
          <p:cNvSpPr/>
          <p:nvPr/>
        </p:nvSpPr>
        <p:spPr>
          <a:xfrm>
            <a:off x="2639615" y="4070964"/>
            <a:ext cx="1631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Industrial </a:t>
            </a:r>
            <a:r>
              <a:rPr lang="de-DE" sz="1400" dirty="0" err="1"/>
              <a:t>chemicals</a:t>
            </a:r>
            <a:endParaRPr lang="de-DE" sz="1400" dirty="0"/>
          </a:p>
        </p:txBody>
      </p:sp>
      <p:sp>
        <p:nvSpPr>
          <p:cNvPr id="24" name="Rechteck 23"/>
          <p:cNvSpPr/>
          <p:nvPr/>
        </p:nvSpPr>
        <p:spPr>
          <a:xfrm>
            <a:off x="2474602" y="4487580"/>
            <a:ext cx="1247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/>
              <a:t>Carbohydrates</a:t>
            </a:r>
            <a:endParaRPr lang="de-DE" sz="1400" dirty="0"/>
          </a:p>
        </p:txBody>
      </p:sp>
      <p:sp>
        <p:nvSpPr>
          <p:cNvPr id="25" name="Rechteck 24"/>
          <p:cNvSpPr/>
          <p:nvPr/>
        </p:nvSpPr>
        <p:spPr>
          <a:xfrm>
            <a:off x="2390377" y="5490971"/>
            <a:ext cx="1017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Carbonates</a:t>
            </a:r>
            <a:endParaRPr lang="de-AT" sz="1400" dirty="0"/>
          </a:p>
        </p:txBody>
      </p:sp>
      <p:sp>
        <p:nvSpPr>
          <p:cNvPr id="26" name="Rechteck 25"/>
          <p:cNvSpPr/>
          <p:nvPr/>
        </p:nvSpPr>
        <p:spPr>
          <a:xfrm>
            <a:off x="2417736" y="4951480"/>
            <a:ext cx="536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Urea</a:t>
            </a:r>
          </a:p>
        </p:txBody>
      </p:sp>
      <p:sp>
        <p:nvSpPr>
          <p:cNvPr id="27" name="Rechteck 26"/>
          <p:cNvSpPr/>
          <p:nvPr/>
        </p:nvSpPr>
        <p:spPr>
          <a:xfrm>
            <a:off x="9146179" y="2864129"/>
            <a:ext cx="1656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/>
              <a:t>Mimimum</a:t>
            </a:r>
            <a:r>
              <a:rPr lang="de-DE" sz="1600" b="1" dirty="0"/>
              <a:t> </a:t>
            </a:r>
            <a:r>
              <a:rPr lang="de-DE" sz="1600" b="1" dirty="0" err="1"/>
              <a:t>energy</a:t>
            </a:r>
            <a:r>
              <a:rPr lang="de-DE" sz="1600" b="1" dirty="0"/>
              <a:t> </a:t>
            </a:r>
            <a:r>
              <a:rPr lang="de-DE" sz="1600" b="1" dirty="0" err="1"/>
              <a:t>demand</a:t>
            </a:r>
            <a:r>
              <a:rPr lang="de-DE" sz="1600" b="1" dirty="0"/>
              <a:t> </a:t>
            </a:r>
            <a:r>
              <a:rPr lang="de-DE" sz="1600" b="1" dirty="0" err="1"/>
              <a:t>for</a:t>
            </a:r>
            <a:r>
              <a:rPr lang="de-DE" sz="1600" b="1" dirty="0"/>
              <a:t> </a:t>
            </a:r>
            <a:r>
              <a:rPr lang="de-DE" sz="1600" b="1" dirty="0" err="1"/>
              <a:t>conversion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CO</a:t>
            </a:r>
            <a:r>
              <a:rPr lang="de-DE" sz="1600" b="1" baseline="-25000" dirty="0"/>
              <a:t>2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products</a:t>
            </a:r>
            <a:r>
              <a:rPr lang="de-DE" sz="1600" b="1" dirty="0"/>
              <a:t> </a:t>
            </a:r>
            <a:endParaRPr lang="de-AT" sz="1600" b="1" dirty="0"/>
          </a:p>
        </p:txBody>
      </p:sp>
      <p:sp>
        <p:nvSpPr>
          <p:cNvPr id="3" name="Rechteck 2"/>
          <p:cNvSpPr/>
          <p:nvPr/>
        </p:nvSpPr>
        <p:spPr>
          <a:xfrm>
            <a:off x="376044" y="2040054"/>
            <a:ext cx="83531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Converting</a:t>
            </a:r>
            <a:r>
              <a:rPr lang="de-DE" dirty="0"/>
              <a:t> 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generally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intensive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Also </a:t>
            </a:r>
            <a:r>
              <a:rPr lang="de-DE" dirty="0" err="1"/>
              <a:t>catalysed</a:t>
            </a:r>
            <a:r>
              <a:rPr lang="de-DE" dirty="0"/>
              <a:t> </a:t>
            </a:r>
            <a:r>
              <a:rPr lang="de-DE" dirty="0" err="1"/>
              <a:t>conversion</a:t>
            </a:r>
            <a:r>
              <a:rPr lang="de-DE" dirty="0"/>
              <a:t> </a:t>
            </a:r>
            <a:r>
              <a:rPr lang="de-DE" dirty="0" err="1"/>
              <a:t>fight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2nd </a:t>
            </a:r>
            <a:r>
              <a:rPr lang="de-DE" dirty="0" err="1"/>
              <a:t>principle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thermodynamics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Carbonates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special</a:t>
            </a:r>
            <a:r>
              <a:rPr lang="de-DE" sz="1600" dirty="0"/>
              <a:t>, </a:t>
            </a:r>
            <a:r>
              <a:rPr lang="de-DE" sz="1600" dirty="0" err="1"/>
              <a:t>kinetics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partly</a:t>
            </a:r>
            <a:r>
              <a:rPr lang="de-DE" sz="1600" dirty="0"/>
              <a:t> </a:t>
            </a:r>
            <a:r>
              <a:rPr lang="de-DE" sz="1600" dirty="0" err="1"/>
              <a:t>offset</a:t>
            </a:r>
            <a:r>
              <a:rPr lang="de-DE" sz="1600" dirty="0"/>
              <a:t> </a:t>
            </a:r>
            <a:r>
              <a:rPr lang="de-DE" sz="1600" dirty="0" err="1"/>
              <a:t>thermodynamic</a:t>
            </a:r>
            <a:r>
              <a:rPr lang="de-DE" sz="1600" dirty="0"/>
              <a:t> </a:t>
            </a:r>
            <a:r>
              <a:rPr lang="de-DE" sz="1600" dirty="0" err="1"/>
              <a:t>benefits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2646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46" y="357656"/>
            <a:ext cx="10585176" cy="1325563"/>
          </a:xfrm>
        </p:spPr>
        <p:txBody>
          <a:bodyPr>
            <a:normAutofit/>
          </a:bodyPr>
          <a:lstStyle/>
          <a:p>
            <a:r>
              <a:rPr lang="en-US" dirty="0"/>
              <a:t>An objective view on the entire process chain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-96688" y="1331244"/>
            <a:ext cx="12192000" cy="3888431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de-DE" sz="2200" b="1" dirty="0" err="1">
                <a:solidFill>
                  <a:srgbClr val="2DAAE1"/>
                </a:solidFill>
              </a:rPr>
              <a:t>Approximated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system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efficiencies</a:t>
            </a:r>
            <a:endParaRPr lang="de-AT" b="1" dirty="0">
              <a:solidFill>
                <a:srgbClr val="2DAAE1"/>
              </a:solidFill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3"/>
          <a:srcRect l="11413" t="47864" r="50376" b="18590"/>
          <a:stretch/>
        </p:blipFill>
        <p:spPr>
          <a:xfrm>
            <a:off x="481536" y="2473024"/>
            <a:ext cx="6063074" cy="2994010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9148541" y="4306053"/>
            <a:ext cx="2664296" cy="369332"/>
          </a:xfrm>
          <a:prstGeom prst="rect">
            <a:avLst/>
          </a:prstGeom>
          <a:ln cap="rnd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 used ≠ CO</a:t>
            </a:r>
            <a:r>
              <a:rPr lang="en-US" baseline="-25000" dirty="0"/>
              <a:t>2</a:t>
            </a:r>
            <a:r>
              <a:rPr lang="en-US" dirty="0"/>
              <a:t> avoided</a:t>
            </a:r>
            <a:endParaRPr lang="de-AT" dirty="0"/>
          </a:p>
        </p:txBody>
      </p:sp>
      <p:sp>
        <p:nvSpPr>
          <p:cNvPr id="30" name="Textfeld 29"/>
          <p:cNvSpPr txBox="1"/>
          <p:nvPr/>
        </p:nvSpPr>
        <p:spPr>
          <a:xfrm>
            <a:off x="8729153" y="3004394"/>
            <a:ext cx="2664296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CCU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carbon</a:t>
            </a:r>
            <a:r>
              <a:rPr lang="de-DE" dirty="0"/>
              <a:t> neutral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default</a:t>
            </a:r>
            <a:endParaRPr lang="de-AT" dirty="0"/>
          </a:p>
        </p:txBody>
      </p:sp>
      <p:sp>
        <p:nvSpPr>
          <p:cNvPr id="31" name="Abgerundetes Rechteck 30"/>
          <p:cNvSpPr/>
          <p:nvPr/>
        </p:nvSpPr>
        <p:spPr>
          <a:xfrm>
            <a:off x="8694817" y="3037656"/>
            <a:ext cx="2664296" cy="923330"/>
          </a:xfrm>
          <a:prstGeom prst="roundRect">
            <a:avLst/>
          </a:prstGeom>
          <a:noFill/>
          <a:ln>
            <a:solidFill>
              <a:srgbClr val="A4A4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Abgerundetes Rechteck 31"/>
          <p:cNvSpPr/>
          <p:nvPr/>
        </p:nvSpPr>
        <p:spPr>
          <a:xfrm>
            <a:off x="9045369" y="4181772"/>
            <a:ext cx="2664296" cy="617895"/>
          </a:xfrm>
          <a:prstGeom prst="roundRect">
            <a:avLst/>
          </a:prstGeom>
          <a:noFill/>
          <a:ln>
            <a:solidFill>
              <a:srgbClr val="A4A4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18534"/>
              </p:ext>
            </p:extLst>
          </p:nvPr>
        </p:nvGraphicFramePr>
        <p:xfrm>
          <a:off x="908503" y="2224948"/>
          <a:ext cx="2179722" cy="2743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089861">
                  <a:extLst>
                    <a:ext uri="{9D8B030D-6E8A-4147-A177-3AD203B41FA5}">
                      <a16:colId xmlns:a16="http://schemas.microsoft.com/office/drawing/2014/main" val="2404575487"/>
                    </a:ext>
                  </a:extLst>
                </a:gridCol>
                <a:gridCol w="1089861">
                  <a:extLst>
                    <a:ext uri="{9D8B030D-6E8A-4147-A177-3AD203B41FA5}">
                      <a16:colId xmlns:a16="http://schemas.microsoft.com/office/drawing/2014/main" val="774730492"/>
                    </a:ext>
                  </a:extLst>
                </a:gridCol>
              </a:tblGrid>
              <a:tr h="263593">
                <a:tc>
                  <a:txBody>
                    <a:bodyPr/>
                    <a:lstStyle/>
                    <a:p>
                      <a:r>
                        <a:rPr lang="de-DE" sz="1200" dirty="0" err="1"/>
                        <a:t>Methane</a:t>
                      </a:r>
                      <a:r>
                        <a:rPr lang="de-DE" sz="1200" dirty="0"/>
                        <a:t> (g)</a:t>
                      </a:r>
                      <a:endParaRPr lang="de-AT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CH</a:t>
                      </a:r>
                      <a:r>
                        <a:rPr lang="de-DE" sz="1200" baseline="-25000" dirty="0"/>
                        <a:t>4</a:t>
                      </a:r>
                      <a:endParaRPr lang="de-AT" sz="1200" baseline="-25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97327"/>
                  </a:ext>
                </a:extLst>
              </a:tr>
            </a:tbl>
          </a:graphicData>
        </a:graphic>
      </p:graphicFrame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520608"/>
              </p:ext>
            </p:extLst>
          </p:nvPr>
        </p:nvGraphicFramePr>
        <p:xfrm>
          <a:off x="4007768" y="2204864"/>
          <a:ext cx="2248810" cy="2743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24405">
                  <a:extLst>
                    <a:ext uri="{9D8B030D-6E8A-4147-A177-3AD203B41FA5}">
                      <a16:colId xmlns:a16="http://schemas.microsoft.com/office/drawing/2014/main" val="2404575487"/>
                    </a:ext>
                  </a:extLst>
                </a:gridCol>
                <a:gridCol w="1124405">
                  <a:extLst>
                    <a:ext uri="{9D8B030D-6E8A-4147-A177-3AD203B41FA5}">
                      <a16:colId xmlns:a16="http://schemas.microsoft.com/office/drawing/2014/main" val="774730492"/>
                    </a:ext>
                  </a:extLst>
                </a:gridCol>
              </a:tblGrid>
              <a:tr h="263593">
                <a:tc>
                  <a:txBody>
                    <a:bodyPr/>
                    <a:lstStyle/>
                    <a:p>
                      <a:r>
                        <a:rPr lang="de-DE" sz="1200" dirty="0"/>
                        <a:t>Methanol (</a:t>
                      </a:r>
                      <a:r>
                        <a:rPr lang="de-DE" sz="1200" dirty="0" err="1"/>
                        <a:t>liq</a:t>
                      </a:r>
                      <a:r>
                        <a:rPr lang="de-DE" sz="1200" dirty="0"/>
                        <a:t>)</a:t>
                      </a:r>
                      <a:endParaRPr lang="de-AT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de-AT" sz="1200" b="1" i="0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de-AT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endParaRPr lang="de-AT" sz="1200" b="1" baseline="-25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97327"/>
                  </a:ext>
                </a:extLst>
              </a:tr>
            </a:tbl>
          </a:graphicData>
        </a:graphic>
      </p:graphicFrame>
      <p:sp>
        <p:nvSpPr>
          <p:cNvPr id="35" name="Rechteck 34"/>
          <p:cNvSpPr/>
          <p:nvPr/>
        </p:nvSpPr>
        <p:spPr>
          <a:xfrm>
            <a:off x="517412" y="5496851"/>
            <a:ext cx="83054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Source: based on </a:t>
            </a:r>
            <a:r>
              <a:rPr lang="de-AT" sz="1000" dirty="0" err="1"/>
              <a:t>Mijndert</a:t>
            </a:r>
            <a:r>
              <a:rPr lang="de-AT" sz="1000" dirty="0"/>
              <a:t> van der </a:t>
            </a:r>
            <a:r>
              <a:rPr lang="de-AT" sz="1000" dirty="0" err="1"/>
              <a:t>Spek</a:t>
            </a:r>
            <a:r>
              <a:rPr lang="de-AT" sz="1000" dirty="0"/>
              <a:t>  ETH Zürich, 20.04.2020, </a:t>
            </a:r>
            <a:r>
              <a:rPr lang="en-US" sz="1000" i="1" dirty="0"/>
              <a:t>Dias, V. et al. Front. Mech. Eng., 29 May 2020, </a:t>
            </a:r>
            <a:r>
              <a:rPr lang="de-AT" sz="1000" dirty="0" err="1"/>
              <a:t>Bergins</a:t>
            </a:r>
            <a:r>
              <a:rPr lang="de-AT" sz="1000" dirty="0"/>
              <a:t>, C., et al. POWER-GEN Europe 2015,  </a:t>
            </a:r>
            <a:endParaRPr lang="de-AT" sz="1000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6384033" y="2925903"/>
            <a:ext cx="194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much</a:t>
            </a:r>
            <a:endParaRPr lang="de-DE" dirty="0"/>
          </a:p>
          <a:p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endParaRPr lang="de-DE" dirty="0"/>
          </a:p>
          <a:p>
            <a:r>
              <a:rPr lang="de-DE" dirty="0"/>
              <a:t>CCU </a:t>
            </a:r>
            <a:r>
              <a:rPr lang="de-DE" dirty="0" err="1"/>
              <a:t>efficiencies</a:t>
            </a:r>
            <a:endParaRPr lang="de-AT" dirty="0"/>
          </a:p>
        </p:txBody>
      </p:sp>
      <p:sp>
        <p:nvSpPr>
          <p:cNvPr id="37" name="Textfeld 36"/>
          <p:cNvSpPr txBox="1"/>
          <p:nvPr/>
        </p:nvSpPr>
        <p:spPr>
          <a:xfrm>
            <a:off x="6391491" y="2228901"/>
            <a:ext cx="496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Efficient</a:t>
            </a:r>
            <a:r>
              <a:rPr lang="de-DE" dirty="0"/>
              <a:t> hydrogen </a:t>
            </a:r>
            <a:r>
              <a:rPr lang="de-DE" dirty="0" err="1"/>
              <a:t>provison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enabler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maximized</a:t>
            </a:r>
            <a:r>
              <a:rPr lang="de-DE" dirty="0"/>
              <a:t> </a:t>
            </a:r>
            <a:r>
              <a:rPr lang="de-DE" dirty="0" err="1"/>
              <a:t>efficiency</a:t>
            </a:r>
            <a:endParaRPr lang="de-AT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4972" y="2324273"/>
            <a:ext cx="448282" cy="475276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6349108" y="4909800"/>
            <a:ext cx="20714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CCGT … Combined Cycle Gas Turbine</a:t>
            </a:r>
          </a:p>
          <a:p>
            <a:r>
              <a:rPr lang="en-US" sz="1000" i="1" dirty="0"/>
              <a:t>PCC … Post Combustion Capture</a:t>
            </a:r>
          </a:p>
          <a:p>
            <a:r>
              <a:rPr lang="en-US" sz="1000" i="1" dirty="0"/>
              <a:t>DAC … Direct Air Capture</a:t>
            </a:r>
            <a:endParaRPr lang="de-AT" sz="1000" i="1" dirty="0"/>
          </a:p>
        </p:txBody>
      </p:sp>
    </p:spTree>
    <p:extLst>
      <p:ext uri="{BB962C8B-B14F-4D97-AF65-F5344CB8AC3E}">
        <p14:creationId xmlns:p14="http://schemas.microsoft.com/office/powerpoint/2010/main" val="65215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0585176" cy="1325563"/>
          </a:xfrm>
        </p:spPr>
        <p:txBody>
          <a:bodyPr>
            <a:normAutofit/>
          </a:bodyPr>
          <a:lstStyle/>
          <a:p>
            <a:r>
              <a:rPr lang="en-US" dirty="0"/>
              <a:t>The CO</a:t>
            </a:r>
            <a:r>
              <a:rPr lang="en-US" baseline="-25000" dirty="0"/>
              <a:t>2</a:t>
            </a:r>
            <a:r>
              <a:rPr lang="en-US" dirty="0"/>
              <a:t>EXIDE project approach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0" y="1316616"/>
            <a:ext cx="12192000" cy="3888431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endParaRPr lang="de-AT" b="1" dirty="0">
              <a:solidFill>
                <a:srgbClr val="2DAAE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86408" y="2132856"/>
            <a:ext cx="110542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GB" altLang="en-US" dirty="0">
                <a:latin typeface="Myriad Pro" panose="020B0503030403020204" pitchFamily="34" charset="0"/>
              </a:rPr>
              <a:t>The project aims for sustainable environmentally friendly products, thus the focus is on</a:t>
            </a:r>
            <a:br>
              <a:rPr lang="en-GB" altLang="en-US" dirty="0">
                <a:latin typeface="Myriad Pro" panose="020B0503030403020204" pitchFamily="34" charset="0"/>
              </a:rPr>
            </a:br>
            <a:r>
              <a:rPr lang="en-GB" altLang="en-US" dirty="0">
                <a:solidFill>
                  <a:srgbClr val="A4A418"/>
                </a:solidFill>
                <a:latin typeface="Myriad Pro" panose="020B0503030403020204" pitchFamily="34" charset="0"/>
              </a:rPr>
              <a:t>biogenic CO</a:t>
            </a:r>
            <a:r>
              <a:rPr lang="en-GB" altLang="en-US" baseline="-25000" dirty="0">
                <a:solidFill>
                  <a:srgbClr val="A4A418"/>
                </a:solidFill>
                <a:latin typeface="Myriad Pro" panose="020B0503030403020204" pitchFamily="34" charset="0"/>
              </a:rPr>
              <a:t>2</a:t>
            </a:r>
            <a:r>
              <a:rPr lang="en-GB" altLang="en-US" dirty="0">
                <a:latin typeface="Myriad Pro" panose="020B0503030403020204" pitchFamily="34" charset="0"/>
              </a:rPr>
              <a:t> and </a:t>
            </a:r>
            <a:r>
              <a:rPr lang="en-GB" altLang="en-US" dirty="0">
                <a:solidFill>
                  <a:srgbClr val="A4A418"/>
                </a:solidFill>
                <a:latin typeface="Myriad Pro" panose="020B0503030403020204" pitchFamily="34" charset="0"/>
              </a:rPr>
              <a:t>renewable electricity </a:t>
            </a:r>
            <a:r>
              <a:rPr lang="en-GB" altLang="en-US" dirty="0">
                <a:latin typeface="Myriad Pro" panose="020B0503030403020204" pitchFamily="34" charset="0"/>
              </a:rPr>
              <a:t>as main resources. As cost are a determining factor, further focus is on </a:t>
            </a:r>
            <a:r>
              <a:rPr lang="en-GB" altLang="en-US" dirty="0">
                <a:solidFill>
                  <a:srgbClr val="A4A418"/>
                </a:solidFill>
                <a:latin typeface="Myriad Pro" panose="020B0503030403020204" pitchFamily="34" charset="0"/>
              </a:rPr>
              <a:t>existing, high-purity CO</a:t>
            </a:r>
            <a:r>
              <a:rPr lang="en-GB" altLang="en-US" baseline="-25000" dirty="0">
                <a:solidFill>
                  <a:srgbClr val="A4A418"/>
                </a:solidFill>
                <a:latin typeface="Myriad Pro" panose="020B0503030403020204" pitchFamily="34" charset="0"/>
              </a:rPr>
              <a:t>2</a:t>
            </a:r>
            <a:r>
              <a:rPr lang="en-GB" altLang="en-US" dirty="0">
                <a:solidFill>
                  <a:srgbClr val="A4A418"/>
                </a:solidFill>
                <a:latin typeface="Myriad Pro" panose="020B0503030403020204" pitchFamily="34" charset="0"/>
              </a:rPr>
              <a:t>-sources </a:t>
            </a:r>
            <a:r>
              <a:rPr lang="en-GB" altLang="en-US" dirty="0">
                <a:latin typeface="Myriad Pro" panose="020B0503030403020204" pitchFamily="34" charset="0"/>
              </a:rPr>
              <a:t>such as:</a:t>
            </a:r>
          </a:p>
          <a:p>
            <a:pPr marL="457200" indent="-457200" algn="just"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defRPr/>
            </a:pPr>
            <a:r>
              <a:rPr lang="en-GB" altLang="en-US" dirty="0">
                <a:latin typeface="Myriad Pro" panose="020B0503030403020204" pitchFamily="34" charset="0"/>
                <a:sym typeface="Wingdings" panose="05000000000000000000" pitchFamily="2" charset="2"/>
              </a:rPr>
              <a:t>Biogas upgrading</a:t>
            </a:r>
          </a:p>
          <a:p>
            <a:pPr marL="457200" indent="-457200" algn="just">
              <a:spcAft>
                <a:spcPts val="12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defRPr/>
            </a:pPr>
            <a:r>
              <a:rPr lang="en-GB" altLang="en-US" dirty="0">
                <a:latin typeface="Myriad Pro" panose="020B0503030403020204" pitchFamily="34" charset="0"/>
                <a:sym typeface="Wingdings" panose="05000000000000000000" pitchFamily="2" charset="2"/>
              </a:rPr>
              <a:t>Bioethanol production</a:t>
            </a:r>
          </a:p>
          <a:p>
            <a:pPr algn="just">
              <a:spcAft>
                <a:spcPts val="1200"/>
              </a:spcAft>
              <a:defRPr/>
            </a:pPr>
            <a:r>
              <a:rPr lang="en-GB" altLang="en-US" dirty="0">
                <a:latin typeface="Myriad Pro" panose="020B0503030403020204" pitchFamily="34" charset="0"/>
                <a:sym typeface="Wingdings" panose="05000000000000000000" pitchFamily="2" charset="2"/>
              </a:rPr>
              <a:t>P2X/CCU technologies can </a:t>
            </a:r>
            <a:r>
              <a:rPr lang="en-GB" altLang="en-US" dirty="0">
                <a:solidFill>
                  <a:srgbClr val="A4A418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balance future energy systems </a:t>
            </a:r>
            <a:r>
              <a:rPr lang="en-GB" altLang="en-US" dirty="0">
                <a:latin typeface="Myriad Pro" panose="020B0503030403020204" pitchFamily="34" charset="0"/>
                <a:sym typeface="Wingdings" panose="05000000000000000000" pitchFamily="2" charset="2"/>
              </a:rPr>
              <a:t>with high shares of </a:t>
            </a:r>
            <a:r>
              <a:rPr lang="en-GB" altLang="en-US" dirty="0">
                <a:solidFill>
                  <a:srgbClr val="A4A418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fluctuating renewable energy sources </a:t>
            </a:r>
            <a:r>
              <a:rPr lang="en-GB" altLang="en-US" dirty="0">
                <a:latin typeface="Myriad Pro" panose="020B0503030403020204" pitchFamily="34" charset="0"/>
                <a:sym typeface="Wingdings" panose="05000000000000000000" pitchFamily="2" charset="2"/>
              </a:rPr>
              <a:t>such as:</a:t>
            </a:r>
          </a:p>
          <a:p>
            <a:pPr marL="457200" indent="-457200" algn="just"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defRPr/>
            </a:pPr>
            <a:r>
              <a:rPr lang="en-GB" altLang="en-US" dirty="0">
                <a:latin typeface="Myriad Pro" panose="020B0503030403020204" pitchFamily="34" charset="0"/>
                <a:sym typeface="Wingdings" panose="05000000000000000000" pitchFamily="2" charset="2"/>
              </a:rPr>
              <a:t>Photovoltaics (PV)</a:t>
            </a:r>
          </a:p>
          <a:p>
            <a:pPr marL="457200" indent="-457200" algn="just"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defRPr/>
            </a:pPr>
            <a:r>
              <a:rPr lang="en-GB" altLang="en-US" dirty="0">
                <a:latin typeface="Myriad Pro" panose="020B0503030403020204" pitchFamily="34" charset="0"/>
                <a:sym typeface="Wingdings" panose="05000000000000000000" pitchFamily="2" charset="2"/>
              </a:rPr>
              <a:t>Wind power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A2BD30"/>
              </a:buClr>
              <a:defRPr/>
            </a:pPr>
            <a:r>
              <a:rPr lang="en-GB" altLang="en-US" dirty="0">
                <a:latin typeface="Myriad Pro" panose="020B0503030403020204" pitchFamily="34" charset="0"/>
                <a:sym typeface="Wingdings" panose="05000000000000000000" pitchFamily="2" charset="2"/>
              </a:rPr>
              <a:t>Thus, the focus is on </a:t>
            </a:r>
            <a:r>
              <a:rPr lang="en-GB" altLang="en-US" dirty="0">
                <a:solidFill>
                  <a:srgbClr val="A4A418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existing large PV and wind farms.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3109916"/>
            <a:ext cx="654278" cy="69764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712" y="4476639"/>
            <a:ext cx="695752" cy="59308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800" y="4762869"/>
            <a:ext cx="572099" cy="57884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512" y="1316616"/>
            <a:ext cx="11839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0">
              <a:buNone/>
            </a:pPr>
            <a:r>
              <a:rPr lang="de-DE" sz="2200" b="1" dirty="0" err="1">
                <a:solidFill>
                  <a:srgbClr val="2DAAE1"/>
                </a:solidFill>
              </a:rPr>
              <a:t>Renewable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inputs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for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sustainable</a:t>
            </a:r>
            <a:r>
              <a:rPr lang="de-DE" sz="2200" b="1" dirty="0">
                <a:solidFill>
                  <a:srgbClr val="2DAAE1"/>
                </a:solidFill>
              </a:rPr>
              <a:t> </a:t>
            </a:r>
            <a:r>
              <a:rPr lang="de-DE" sz="2200" b="1" dirty="0" err="1">
                <a:solidFill>
                  <a:srgbClr val="2DAAE1"/>
                </a:solidFill>
              </a:rPr>
              <a:t>process</a:t>
            </a:r>
            <a:r>
              <a:rPr lang="de-DE" sz="2200" b="1" dirty="0">
                <a:solidFill>
                  <a:srgbClr val="2DAAE1"/>
                </a:solidFill>
              </a:rPr>
              <a:t> design</a:t>
            </a:r>
            <a:endParaRPr lang="de-AT" sz="2200" b="1" dirty="0">
              <a:solidFill>
                <a:srgbClr val="2DAAE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475" y="3109916"/>
            <a:ext cx="646241" cy="6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0585176" cy="1325563"/>
          </a:xfrm>
        </p:spPr>
        <p:txBody>
          <a:bodyPr>
            <a:normAutofit/>
          </a:bodyPr>
          <a:lstStyle/>
          <a:p>
            <a:r>
              <a:rPr lang="en-GB" dirty="0"/>
              <a:t>Potential sources of biogenic CO</a:t>
            </a:r>
            <a:r>
              <a:rPr lang="en-GB" baseline="-25000" dirty="0"/>
              <a:t>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0" y="1316616"/>
            <a:ext cx="12192000" cy="3888431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en-GB" altLang="en-US" sz="2200" b="1" dirty="0">
                <a:solidFill>
                  <a:srgbClr val="2DAAE1"/>
                </a:solidFill>
              </a:rPr>
              <a:t>existing, high-purity point sources in the focus</a:t>
            </a:r>
            <a:endParaRPr lang="de-AT" sz="2200" b="1" dirty="0">
              <a:solidFill>
                <a:srgbClr val="2DAAE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915170" y="2194406"/>
            <a:ext cx="28694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-sources</a:t>
            </a:r>
          </a:p>
          <a:p>
            <a:r>
              <a:rPr lang="en-US" dirty="0"/>
              <a:t>with ratio of CO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in the off-gas</a:t>
            </a:r>
          </a:p>
          <a:p>
            <a:r>
              <a:rPr lang="en-US" sz="1400" dirty="0"/>
              <a:t>Most important biogenic sources</a:t>
            </a:r>
          </a:p>
          <a:p>
            <a:r>
              <a:rPr lang="en-US" sz="1400" dirty="0"/>
              <a:t>are highlighted in green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79375" y="53012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Rodin, V. et al. (2020) Assessing the potential of carbon dioxide </a:t>
            </a:r>
            <a:r>
              <a:rPr lang="en-US" sz="1200" dirty="0" err="1"/>
              <a:t>valorisation</a:t>
            </a:r>
            <a:r>
              <a:rPr lang="en-US" sz="1200" dirty="0"/>
              <a:t> in Europe with focus on biogenic CO</a:t>
            </a:r>
            <a:r>
              <a:rPr lang="en-US" sz="1200" baseline="-25000" dirty="0"/>
              <a:t>2</a:t>
            </a:r>
            <a:r>
              <a:rPr lang="en-US" sz="1200" dirty="0"/>
              <a:t>, Journal of CO2 Utilization, Vol. 41, 101219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5" y="2082397"/>
            <a:ext cx="8435795" cy="32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0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0585176" cy="1325563"/>
          </a:xfrm>
        </p:spPr>
        <p:txBody>
          <a:bodyPr>
            <a:normAutofit/>
          </a:bodyPr>
          <a:lstStyle/>
          <a:p>
            <a:r>
              <a:rPr lang="en-GB" dirty="0"/>
              <a:t>Biogas plant distribution in Europe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0" y="1316616"/>
            <a:ext cx="12192000" cy="3888431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en-GB" altLang="en-US" sz="2200" b="1" dirty="0">
                <a:solidFill>
                  <a:srgbClr val="2DAAE1"/>
                </a:solidFill>
              </a:rPr>
              <a:t>existing, high-purity point sources in the focus</a:t>
            </a:r>
            <a:endParaRPr lang="de-AT" sz="2200" b="1" dirty="0">
              <a:solidFill>
                <a:srgbClr val="2DAAE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932489" y="2233247"/>
            <a:ext cx="38521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defRPr/>
            </a:pPr>
            <a:r>
              <a:rPr lang="en-US" b="1" dirty="0">
                <a:latin typeface="Myriad Pro" panose="020B0503030403020204" pitchFamily="34" charset="0"/>
              </a:rPr>
              <a:t>Biogas plant distribution</a:t>
            </a:r>
            <a:br>
              <a:rPr lang="en-US" b="1" dirty="0">
                <a:latin typeface="Myriad Pro" panose="020B0503030403020204" pitchFamily="34" charset="0"/>
              </a:rPr>
            </a:br>
            <a:r>
              <a:rPr lang="en-US" sz="1600" dirty="0">
                <a:latin typeface="Myriad Pro" panose="020B0503030403020204" pitchFamily="34" charset="0"/>
              </a:rPr>
              <a:t>in Europe at the end of 2017</a:t>
            </a:r>
          </a:p>
          <a:p>
            <a:pPr marL="457200" indent="-457200"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defRPr/>
            </a:pPr>
            <a:r>
              <a:rPr lang="en-US" sz="1600" dirty="0">
                <a:latin typeface="Myriad Pro" panose="020B0503030403020204" pitchFamily="34" charset="0"/>
              </a:rPr>
              <a:t>European country ranking according to the number of </a:t>
            </a:r>
            <a:r>
              <a:rPr lang="en-US" b="1" dirty="0">
                <a:latin typeface="Myriad Pro" panose="020B0503030403020204" pitchFamily="34" charset="0"/>
              </a:rPr>
              <a:t>biogas upgrading plants </a:t>
            </a:r>
            <a:r>
              <a:rPr lang="en-US" sz="1600" dirty="0">
                <a:latin typeface="Myriad Pro" panose="020B0503030403020204" pitchFamily="34" charset="0"/>
              </a:rPr>
              <a:t>in early 2017</a:t>
            </a:r>
          </a:p>
          <a:p>
            <a:endParaRPr lang="en-US" sz="1200" dirty="0"/>
          </a:p>
          <a:p>
            <a:r>
              <a:rPr lang="en-US" sz="1200" dirty="0"/>
              <a:t>Source: Rodin, V. et al. (2020) Assessing the potential of carbon dioxide </a:t>
            </a:r>
            <a:r>
              <a:rPr lang="en-US" sz="1200" dirty="0" err="1"/>
              <a:t>valorisation</a:t>
            </a:r>
            <a:r>
              <a:rPr lang="en-US" sz="1200" dirty="0"/>
              <a:t> in Europe with focus on biogenic CO</a:t>
            </a:r>
            <a:r>
              <a:rPr lang="en-US" sz="1200" baseline="-25000" dirty="0"/>
              <a:t>2</a:t>
            </a:r>
            <a:r>
              <a:rPr lang="en-US" sz="1200" dirty="0"/>
              <a:t>, Journal of CO2 Utilization, Vol. 41, 101219</a:t>
            </a:r>
          </a:p>
          <a:p>
            <a:endParaRPr lang="de-AT" sz="12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07368" y="2042407"/>
            <a:ext cx="7344816" cy="3618841"/>
            <a:chOff x="0" y="0"/>
            <a:chExt cx="4583605" cy="2773855"/>
          </a:xfrm>
        </p:grpSpPr>
        <p:graphicFrame>
          <p:nvGraphicFramePr>
            <p:cNvPr id="11" name="Diagramm 10"/>
            <p:cNvGraphicFramePr/>
            <p:nvPr>
              <p:extLst>
                <p:ext uri="{D42A27DB-BD31-4B8C-83A1-F6EECF244321}">
                  <p14:modId xmlns:p14="http://schemas.microsoft.com/office/powerpoint/2010/main" val="131856755"/>
                </p:ext>
              </p:extLst>
            </p:nvPr>
          </p:nvGraphicFramePr>
          <p:xfrm>
            <a:off x="0" y="0"/>
            <a:ext cx="4583605" cy="27738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Diagonaler Streifen 11"/>
            <p:cNvSpPr/>
            <p:nvPr/>
          </p:nvSpPr>
          <p:spPr>
            <a:xfrm>
              <a:off x="471286" y="223597"/>
              <a:ext cx="81178" cy="65049"/>
            </a:xfrm>
            <a:prstGeom prst="diagStrip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de-AT" sz="2000"/>
            </a:p>
          </p:txBody>
        </p:sp>
        <p:sp>
          <p:nvSpPr>
            <p:cNvPr id="13" name="Textfeld 3"/>
            <p:cNvSpPr txBox="1"/>
            <p:nvPr/>
          </p:nvSpPr>
          <p:spPr>
            <a:xfrm>
              <a:off x="664985" y="117071"/>
              <a:ext cx="615247" cy="23070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>
                <a:spcAft>
                  <a:spcPts val="0"/>
                </a:spcAft>
              </a:pPr>
              <a:r>
                <a:rPr lang="en-US" sz="900" dirty="0">
                  <a:solidFill>
                    <a:srgbClr val="4A442A"/>
                  </a:solidFill>
                  <a:effectLst/>
                  <a:ea typeface="Times New Roman" panose="02020603050405020304" pitchFamily="18" charset="0"/>
                </a:rPr>
                <a:t>10971</a:t>
              </a:r>
              <a:endParaRPr lang="de-AT" sz="900" dirty="0">
                <a:effectLst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2352768368"/>
              </p:ext>
            </p:extLst>
          </p:nvPr>
        </p:nvGraphicFramePr>
        <p:xfrm>
          <a:off x="450920" y="2122736"/>
          <a:ext cx="7555989" cy="364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04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33DB6-5D0E-4849-A966-ED9B0F9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0585176" cy="1325563"/>
          </a:xfrm>
        </p:spPr>
        <p:txBody>
          <a:bodyPr>
            <a:normAutofit/>
          </a:bodyPr>
          <a:lstStyle/>
          <a:p>
            <a:r>
              <a:rPr lang="en-GB" dirty="0"/>
              <a:t>Biogenic CO</a:t>
            </a:r>
            <a:r>
              <a:rPr lang="en-GB" baseline="-25000" dirty="0"/>
              <a:t>2</a:t>
            </a:r>
            <a:r>
              <a:rPr lang="en-GB" dirty="0"/>
              <a:t> from </a:t>
            </a:r>
            <a:r>
              <a:rPr lang="en-GB" dirty="0" err="1"/>
              <a:t>biomethane</a:t>
            </a:r>
            <a:r>
              <a:rPr lang="en-GB" dirty="0"/>
              <a:t> production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1AD113-830C-4BC4-8BB6-0F35274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This project has received funding from the European Union’s Horizon 2020 research and innovation programme under grant agreement No 768789.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5F4C2A-9141-455A-AE0F-3A9664F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601A-7437-4F04-A82D-D782C0F79A3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144A74-43B1-4F79-A54E-A17319CF7F76}"/>
              </a:ext>
            </a:extLst>
          </p:cNvPr>
          <p:cNvSpPr txBox="1">
            <a:spLocks/>
          </p:cNvSpPr>
          <p:nvPr/>
        </p:nvSpPr>
        <p:spPr>
          <a:xfrm>
            <a:off x="0" y="1316616"/>
            <a:ext cx="12192000" cy="3888431"/>
          </a:xfrm>
          <a:prstGeom prst="rect">
            <a:avLst/>
          </a:prstGeom>
        </p:spPr>
        <p:txBody>
          <a:bodyPr/>
          <a:lstStyle>
            <a:lvl1pPr marL="447675" indent="-358775" algn="l" defTabSz="9144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/>
              <a:buChar char="•"/>
              <a:defRPr sz="2800" baseline="0">
                <a:solidFill>
                  <a:srgbClr val="A7CC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None/>
            </a:pPr>
            <a:r>
              <a:rPr lang="en-GB" altLang="en-US" sz="2200" b="1" dirty="0">
                <a:solidFill>
                  <a:srgbClr val="2DAAE1"/>
                </a:solidFill>
              </a:rPr>
              <a:t>existing, high-purity point sources in the focus</a:t>
            </a:r>
            <a:endParaRPr lang="de-AT" sz="2200" b="1" dirty="0">
              <a:solidFill>
                <a:srgbClr val="2DAAE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88474" y="4479620"/>
            <a:ext cx="5902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 potential in Mt/year from biomethane upgrading as part of total CO</a:t>
            </a:r>
            <a:r>
              <a:rPr lang="en-US" sz="1400" b="1" baseline="-25000" dirty="0"/>
              <a:t>2</a:t>
            </a:r>
            <a:r>
              <a:rPr lang="en-US" sz="1400" b="1" dirty="0"/>
              <a:t> potential from biogas production for the EU-28 (data for 2016)</a:t>
            </a:r>
          </a:p>
          <a:p>
            <a:pPr algn="r"/>
            <a:endParaRPr lang="en-US" sz="1400" dirty="0"/>
          </a:p>
          <a:p>
            <a:pPr algn="r"/>
            <a:r>
              <a:rPr lang="en-US" sz="1200" dirty="0"/>
              <a:t>Source: Rodin, V. et al. (2020) Assessing the potential of carbon dioxide </a:t>
            </a:r>
            <a:r>
              <a:rPr lang="en-US" sz="1200" dirty="0" err="1"/>
              <a:t>valorisation</a:t>
            </a:r>
            <a:r>
              <a:rPr lang="en-US" sz="1200" dirty="0"/>
              <a:t> in Europe with focus on biogenic CO</a:t>
            </a:r>
            <a:r>
              <a:rPr lang="en-US" sz="1200" baseline="-25000" dirty="0"/>
              <a:t>2</a:t>
            </a:r>
            <a:r>
              <a:rPr lang="en-US" sz="1200" dirty="0"/>
              <a:t>, Journal of CO2 Utilization, Vol. 41, 101219</a:t>
            </a:r>
          </a:p>
        </p:txBody>
      </p:sp>
      <p:sp>
        <p:nvSpPr>
          <p:cNvPr id="10" name="Rechteck 9"/>
          <p:cNvSpPr/>
          <p:nvPr/>
        </p:nvSpPr>
        <p:spPr>
          <a:xfrm>
            <a:off x="502824" y="2102775"/>
            <a:ext cx="559317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defRPr/>
            </a:pPr>
            <a:r>
              <a:rPr lang="en-US" b="1" dirty="0">
                <a:latin typeface="Myriad Pro" panose="020B0503030403020204" pitchFamily="34" charset="0"/>
              </a:rPr>
              <a:t>approx. 500 biogas upgrading plants to </a:t>
            </a:r>
            <a:r>
              <a:rPr lang="en-US" b="1" dirty="0" err="1">
                <a:latin typeface="Myriad Pro" panose="020B0503030403020204" pitchFamily="34" charset="0"/>
              </a:rPr>
              <a:t>biomethane</a:t>
            </a:r>
            <a:r>
              <a:rPr lang="en-US" b="1" dirty="0">
                <a:latin typeface="Myriad Pro" panose="020B0503030403020204" pitchFamily="34" charset="0"/>
              </a:rPr>
              <a:t> in operation in Europe</a:t>
            </a:r>
          </a:p>
          <a:p>
            <a:pPr marL="457200" indent="-457200"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defRPr/>
            </a:pPr>
            <a:r>
              <a:rPr lang="en-US" sz="1600" dirty="0">
                <a:latin typeface="Myriad Pro" panose="020B0503030403020204" pitchFamily="34" charset="0"/>
              </a:rPr>
              <a:t>14 % of biogenic CO</a:t>
            </a:r>
            <a:r>
              <a:rPr lang="en-US" sz="1600" baseline="-25000" dirty="0">
                <a:latin typeface="Myriad Pro" panose="020B0503030403020204" pitchFamily="34" charset="0"/>
              </a:rPr>
              <a:t>2</a:t>
            </a:r>
            <a:r>
              <a:rPr lang="en-US" sz="1600" dirty="0">
                <a:latin typeface="Myriad Pro" panose="020B0503030403020204" pitchFamily="34" charset="0"/>
              </a:rPr>
              <a:t> from biogas is already separated, but hardly utilized</a:t>
            </a:r>
          </a:p>
          <a:p>
            <a:pPr marL="457200" indent="-457200">
              <a:spcAft>
                <a:spcPts val="600"/>
              </a:spcAft>
              <a:buClr>
                <a:srgbClr val="A2BD30"/>
              </a:buClr>
              <a:buFont typeface="Wingdings" panose="05000000000000000000" pitchFamily="2" charset="2"/>
              <a:buChar char="è"/>
              <a:defRPr/>
            </a:pPr>
            <a:r>
              <a:rPr lang="en-US" sz="1600" b="1" dirty="0">
                <a:latin typeface="Myriad Pro" panose="020B0503030403020204" pitchFamily="34" charset="0"/>
              </a:rPr>
              <a:t>Significant potential of highly concentrated biogenic CO</a:t>
            </a:r>
            <a:r>
              <a:rPr lang="en-US" sz="1600" b="1" baseline="-25000" dirty="0">
                <a:latin typeface="Myriad Pro" panose="020B0503030403020204" pitchFamily="34" charset="0"/>
              </a:rPr>
              <a:t>2</a:t>
            </a:r>
            <a:r>
              <a:rPr lang="en-US" sz="1600" b="1" dirty="0">
                <a:latin typeface="Myriad Pro" panose="020B0503030403020204" pitchFamily="34" charset="0"/>
              </a:rPr>
              <a:t> for valorization</a:t>
            </a:r>
          </a:p>
          <a:p>
            <a:endParaRPr lang="en-US" sz="1200" dirty="0"/>
          </a:p>
          <a:p>
            <a:endParaRPr lang="de-AT" sz="1200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199461"/>
              </p:ext>
            </p:extLst>
          </p:nvPr>
        </p:nvGraphicFramePr>
        <p:xfrm>
          <a:off x="6001927" y="2172922"/>
          <a:ext cx="6460193" cy="346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9232024" y="3064576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/>
              <a:t>3.15 </a:t>
            </a:r>
            <a:r>
              <a:rPr lang="de-AT" sz="1400" b="1" dirty="0" err="1"/>
              <a:t>Mt</a:t>
            </a:r>
            <a:r>
              <a:rPr lang="de-AT" sz="1400" b="1" dirty="0"/>
              <a:t>/</a:t>
            </a:r>
            <a:r>
              <a:rPr lang="de-AT" sz="1400" b="1" dirty="0" err="1"/>
              <a:t>yr</a:t>
            </a:r>
            <a:endParaRPr lang="de-AT" sz="1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7921879" y="4561383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/>
              <a:t>20.00 </a:t>
            </a:r>
            <a:r>
              <a:rPr lang="de-AT" sz="1400" b="1" dirty="0" err="1"/>
              <a:t>Mt</a:t>
            </a:r>
            <a:r>
              <a:rPr lang="de-AT" sz="1400" b="1" dirty="0"/>
              <a:t>/</a:t>
            </a:r>
            <a:r>
              <a:rPr lang="de-AT" sz="1400" b="1" dirty="0" err="1"/>
              <a:t>yr</a:t>
            </a:r>
            <a:endParaRPr lang="de-AT" sz="1400" b="1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175" y="3674188"/>
            <a:ext cx="654278" cy="6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0925"/>
      </p:ext>
    </p:extLst>
  </p:cSld>
  <p:clrMapOvr>
    <a:masterClrMapping/>
  </p:clrMapOvr>
</p:sld>
</file>

<file path=ppt/theme/theme1.xml><?xml version="1.0" encoding="utf-8"?>
<a:theme xmlns:a="http://schemas.openxmlformats.org/drawingml/2006/main" name="CO2EX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2115</Words>
  <Application>Microsoft Office PowerPoint</Application>
  <PresentationFormat>Breitbild</PresentationFormat>
  <Paragraphs>282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Myriad Pro</vt:lpstr>
      <vt:lpstr>Wingdings</vt:lpstr>
      <vt:lpstr>CO2EXIDE</vt:lpstr>
      <vt:lpstr>PowerPoint-Präsentation</vt:lpstr>
      <vt:lpstr>CO2 – from emission to feedstock</vt:lpstr>
      <vt:lpstr>CO2 as valuable commodity</vt:lpstr>
      <vt:lpstr>CCU – Carbon Dioxide Capture and Utilisation</vt:lpstr>
      <vt:lpstr>An objective view on the entire process chain</vt:lpstr>
      <vt:lpstr>The CO2EXIDE project approach</vt:lpstr>
      <vt:lpstr>Potential sources of biogenic CO2</vt:lpstr>
      <vt:lpstr>Biogas plant distribution in Europe</vt:lpstr>
      <vt:lpstr>Biogenic CO2 from biomethane production</vt:lpstr>
      <vt:lpstr>Biogenic CO2 from bioethanol fermentation</vt:lpstr>
      <vt:lpstr>CO2 capture</vt:lpstr>
      <vt:lpstr>Matching of biogenic CO2 and RES sources</vt:lpstr>
      <vt:lpstr>GIS based approach for roll-out scenarios</vt:lpstr>
      <vt:lpstr>Development of specific case studies for potential technology roll-out</vt:lpstr>
      <vt:lpstr>For takeway…</vt:lpstr>
      <vt:lpstr> Our European projects  in the area of  technology  assessments</vt:lpstr>
      <vt:lpstr>PowerPoint-Präsentation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Spilles</dc:creator>
  <cp:lastModifiedBy>Sabine Spilles</cp:lastModifiedBy>
  <cp:revision>65</cp:revision>
  <dcterms:created xsi:type="dcterms:W3CDTF">2020-11-18T12:48:37Z</dcterms:created>
  <dcterms:modified xsi:type="dcterms:W3CDTF">2021-03-01T01:30:24Z</dcterms:modified>
</cp:coreProperties>
</file>